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8" r:id="rId3"/>
    <p:sldId id="260"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30" d="100"/>
          <a:sy n="130" d="100"/>
        </p:scale>
        <p:origin x="93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nl-NL"/>
              <a:t>Klik om de stijl te bewerken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846410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nl-NL"/>
              <a:t>Klik om de stijl te bewerken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929731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nl-NL"/>
              <a:t>Klik om de stijl te bewerken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‹nr.›</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8056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nl-NL"/>
              <a:t>Klik om de stijl te bewerken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129243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nl-NL"/>
              <a:t>Klik om de stijl te bewerken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60748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nl-NL"/>
              <a:t>Klik om de stijl te bewerken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66960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511546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03132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nl-NL"/>
              <a:t>Klik om de stijl te bewerken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59096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564516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7056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2143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514506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805073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nl-NL"/>
              <a:t>Klik om de stijl te bewerken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6829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431621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a:solidFill>
            <a:schemeClr val="accent1">
              <a:lumMod val="75000"/>
              <a:alpha val="40000"/>
            </a:schemeClr>
          </a:solidFill>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49" name="Group 48"/>
          <p:cNvGrpSpPr/>
          <p:nvPr/>
        </p:nvGrpSpPr>
        <p:grpSpPr>
          <a:xfrm>
            <a:off x="20421" y="-318"/>
            <a:ext cx="1952272" cy="6853571"/>
            <a:chOff x="6627813" y="195220"/>
            <a:chExt cx="1952625" cy="5678531"/>
          </a:xfrm>
          <a:solidFill>
            <a:schemeClr val="accent1"/>
          </a:solidFill>
        </p:grpSpPr>
        <p:sp>
          <p:nvSpPr>
            <p:cNvPr id="50" name="Freeform 27"/>
            <p:cNvSpPr/>
            <p:nvPr/>
          </p:nvSpPr>
          <p:spPr bwMode="auto">
            <a:xfrm>
              <a:off x="6627813" y="19522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2" name="Rectangle 61"/>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1/9/2017</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23218395"/>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65215" y="701846"/>
            <a:ext cx="7710076" cy="2262781"/>
          </a:xfrm>
        </p:spPr>
        <p:txBody>
          <a:bodyPr>
            <a:normAutofit fontScale="90000"/>
          </a:bodyPr>
          <a:lstStyle/>
          <a:p>
            <a:r>
              <a:rPr lang="nl-NL" dirty="0">
                <a:solidFill>
                  <a:schemeClr val="accent1">
                    <a:lumMod val="60000"/>
                    <a:lumOff val="40000"/>
                  </a:schemeClr>
                </a:solidFill>
              </a:rPr>
              <a:t>aanstelling</a:t>
            </a:r>
            <a:br>
              <a:rPr lang="nl-NL" dirty="0">
                <a:solidFill>
                  <a:schemeClr val="accent1">
                    <a:lumMod val="60000"/>
                    <a:lumOff val="40000"/>
                  </a:schemeClr>
                </a:solidFill>
              </a:rPr>
            </a:br>
            <a:r>
              <a:rPr lang="nl-NL" dirty="0">
                <a:solidFill>
                  <a:schemeClr val="accent1">
                    <a:lumMod val="60000"/>
                    <a:lumOff val="40000"/>
                  </a:schemeClr>
                </a:solidFill>
              </a:rPr>
              <a:t>pastoraal medewerkers</a:t>
            </a:r>
          </a:p>
        </p:txBody>
      </p:sp>
      <p:sp>
        <p:nvSpPr>
          <p:cNvPr id="3" name="Ondertitel 2"/>
          <p:cNvSpPr>
            <a:spLocks noGrp="1"/>
          </p:cNvSpPr>
          <p:nvPr>
            <p:ph type="subTitle" idx="1"/>
          </p:nvPr>
        </p:nvSpPr>
        <p:spPr/>
        <p:txBody>
          <a:bodyPr/>
          <a:lstStyle/>
          <a:p>
            <a:r>
              <a:rPr lang="nl-NL" sz="3600" dirty="0">
                <a:solidFill>
                  <a:srgbClr val="FFFF00"/>
                </a:solidFill>
              </a:rPr>
              <a:t>8 januari 2017</a:t>
            </a:r>
            <a:endParaRPr lang="nl-NL" dirty="0">
              <a:solidFill>
                <a:srgbClr val="FFFF00"/>
              </a:solidFill>
            </a:endParaRPr>
          </a:p>
        </p:txBody>
      </p:sp>
    </p:spTree>
    <p:extLst>
      <p:ext uri="{BB962C8B-B14F-4D97-AF65-F5344CB8AC3E}">
        <p14:creationId xmlns:p14="http://schemas.microsoft.com/office/powerpoint/2010/main" val="3179580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00B0F0"/>
                </a:solidFill>
              </a:rPr>
              <a:t>zingen</a:t>
            </a:r>
          </a:p>
        </p:txBody>
      </p:sp>
      <p:sp>
        <p:nvSpPr>
          <p:cNvPr id="3" name="Tijdelijke aanduiding voor inhoud 2"/>
          <p:cNvSpPr>
            <a:spLocks noGrp="1"/>
          </p:cNvSpPr>
          <p:nvPr>
            <p:ph idx="1"/>
          </p:nvPr>
        </p:nvSpPr>
        <p:spPr>
          <a:xfrm>
            <a:off x="1758065" y="1905000"/>
            <a:ext cx="7201585" cy="4006222"/>
          </a:xfrm>
        </p:spPr>
        <p:txBody>
          <a:bodyPr>
            <a:normAutofit/>
          </a:bodyPr>
          <a:lstStyle/>
          <a:p>
            <a:pPr marL="0" indent="0">
              <a:buNone/>
            </a:pPr>
            <a:r>
              <a:rPr lang="nl-NL" sz="2800" dirty="0"/>
              <a:t>Opwekking 378:1.2.3.5</a:t>
            </a:r>
          </a:p>
          <a:p>
            <a:pPr marL="0" indent="0">
              <a:buNone/>
            </a:pPr>
            <a:endParaRPr lang="nl-NL" sz="2800" dirty="0"/>
          </a:p>
          <a:p>
            <a:pPr marL="0" indent="0">
              <a:buNone/>
            </a:pPr>
            <a:r>
              <a:rPr lang="nl-NL" sz="2800" dirty="0"/>
              <a:t> </a:t>
            </a:r>
          </a:p>
          <a:p>
            <a:pPr marL="0" indent="0" algn="r">
              <a:buNone/>
            </a:pPr>
            <a:endParaRPr lang="nl-NL" sz="2800" dirty="0"/>
          </a:p>
          <a:p>
            <a:pPr marL="0" indent="0" algn="r">
              <a:buNone/>
            </a:pPr>
            <a:endParaRPr lang="nl-NL" sz="2800" dirty="0"/>
          </a:p>
          <a:p>
            <a:pPr marL="0" indent="0" algn="r">
              <a:buNone/>
            </a:pPr>
            <a:endParaRPr lang="nl-NL" sz="2800" dirty="0"/>
          </a:p>
          <a:p>
            <a:pPr marL="0" indent="0" algn="r">
              <a:buNone/>
            </a:pPr>
            <a:r>
              <a:rPr lang="nl-NL" sz="2800" dirty="0"/>
              <a:t>[wisselzang: 2 en 5 door </a:t>
            </a:r>
            <a:r>
              <a:rPr lang="nl-NL" sz="2800"/>
              <a:t>hele gemeente]</a:t>
            </a:r>
            <a:endParaRPr lang="nl-NL" sz="2800" dirty="0"/>
          </a:p>
        </p:txBody>
      </p:sp>
      <p:pic>
        <p:nvPicPr>
          <p:cNvPr id="1026" name="Picture 2" descr="http://home.online.nl/squatsj/religie/diene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2713" y="2852738"/>
            <a:ext cx="5898058" cy="1770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3234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00B0F0"/>
                </a:solidFill>
              </a:rPr>
              <a:t>aanspraak gemeente</a:t>
            </a:r>
            <a:br>
              <a:rPr lang="nl-NL" dirty="0">
                <a:solidFill>
                  <a:srgbClr val="00B0F0"/>
                </a:solidFill>
              </a:rPr>
            </a:br>
            <a:endParaRPr lang="nl-NL" dirty="0">
              <a:solidFill>
                <a:srgbClr val="00B0F0"/>
              </a:solidFill>
            </a:endParaRPr>
          </a:p>
        </p:txBody>
      </p:sp>
      <p:sp>
        <p:nvSpPr>
          <p:cNvPr id="3" name="Tijdelijke aanduiding voor inhoud 2"/>
          <p:cNvSpPr>
            <a:spLocks noGrp="1"/>
          </p:cNvSpPr>
          <p:nvPr>
            <p:ph idx="1"/>
          </p:nvPr>
        </p:nvSpPr>
        <p:spPr>
          <a:xfrm>
            <a:off x="880861" y="2133600"/>
            <a:ext cx="8027169" cy="4203032"/>
          </a:xfrm>
        </p:spPr>
        <p:txBody>
          <a:bodyPr>
            <a:normAutofit/>
          </a:bodyPr>
          <a:lstStyle/>
          <a:p>
            <a:pPr marL="0" indent="0">
              <a:buNone/>
            </a:pPr>
            <a:endParaRPr lang="nl-NL" sz="2000" dirty="0"/>
          </a:p>
          <a:p>
            <a:pPr marL="0" indent="0">
              <a:buNone/>
            </a:pPr>
            <a:r>
              <a:rPr lang="nl-NL" sz="2400" b="1" dirty="0"/>
              <a:t>Ontvang deze broeders en zusters met respect om Jezus’ wil.</a:t>
            </a:r>
          </a:p>
          <a:p>
            <a:pPr marL="0" indent="0">
              <a:buNone/>
            </a:pPr>
            <a:endParaRPr lang="nl-NL" sz="2400" b="1" dirty="0"/>
          </a:p>
          <a:p>
            <a:pPr marL="0" indent="0">
              <a:buNone/>
            </a:pPr>
            <a:r>
              <a:rPr lang="nl-NL" sz="2400" b="1" dirty="0"/>
              <a:t>Stel u open voor wat de Geest ons in hen wil geven.</a:t>
            </a:r>
          </a:p>
          <a:p>
            <a:pPr marL="0" indent="0">
              <a:buNone/>
            </a:pPr>
            <a:endParaRPr lang="nl-NL" sz="2400" b="1" dirty="0"/>
          </a:p>
          <a:p>
            <a:pPr marL="0" indent="0">
              <a:buNone/>
            </a:pPr>
            <a:r>
              <a:rPr lang="nl-NL" sz="2400" b="1" dirty="0"/>
              <a:t>Draag hen in uw gebed.</a:t>
            </a:r>
          </a:p>
          <a:p>
            <a:pPr marL="0" indent="0">
              <a:buNone/>
            </a:pPr>
            <a:endParaRPr lang="nl-NL" sz="2000" dirty="0"/>
          </a:p>
        </p:txBody>
      </p:sp>
    </p:spTree>
    <p:extLst>
      <p:ext uri="{BB962C8B-B14F-4D97-AF65-F5344CB8AC3E}">
        <p14:creationId xmlns:p14="http://schemas.microsoft.com/office/powerpoint/2010/main" val="374574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599" y="85795"/>
            <a:ext cx="7720782" cy="1280890"/>
          </a:xfrm>
        </p:spPr>
        <p:txBody>
          <a:bodyPr/>
          <a:lstStyle/>
          <a:p>
            <a:pPr algn="ctr"/>
            <a:r>
              <a:rPr lang="nl-NL" dirty="0">
                <a:solidFill>
                  <a:srgbClr val="00B0F0"/>
                </a:solidFill>
              </a:rPr>
              <a:t>inleiding (1/5)</a:t>
            </a:r>
            <a:br>
              <a:rPr lang="nl-NL" dirty="0">
                <a:solidFill>
                  <a:srgbClr val="00B0F0"/>
                </a:solidFill>
              </a:rPr>
            </a:br>
            <a:endParaRPr lang="nl-NL" dirty="0">
              <a:solidFill>
                <a:srgbClr val="00B0F0"/>
              </a:solidFill>
            </a:endParaRPr>
          </a:p>
        </p:txBody>
      </p:sp>
      <p:sp>
        <p:nvSpPr>
          <p:cNvPr id="3" name="Tijdelijke aanduiding voor inhoud 2"/>
          <p:cNvSpPr>
            <a:spLocks noGrp="1"/>
          </p:cNvSpPr>
          <p:nvPr>
            <p:ph idx="1"/>
          </p:nvPr>
        </p:nvSpPr>
        <p:spPr>
          <a:xfrm>
            <a:off x="1371599" y="1269789"/>
            <a:ext cx="7602799" cy="5077327"/>
          </a:xfrm>
        </p:spPr>
        <p:txBody>
          <a:bodyPr>
            <a:noAutofit/>
          </a:bodyPr>
          <a:lstStyle/>
          <a:p>
            <a:pPr marL="0" indent="0">
              <a:buNone/>
            </a:pPr>
            <a:r>
              <a:rPr lang="nl-NL" sz="2000" u="sng" dirty="0">
                <a:solidFill>
                  <a:srgbClr val="92D050"/>
                </a:solidFill>
              </a:rPr>
              <a:t>Jezus en de kerk</a:t>
            </a:r>
          </a:p>
          <a:p>
            <a:pPr marL="0" indent="0">
              <a:buNone/>
            </a:pPr>
            <a:endParaRPr lang="nl-NL" sz="2000" dirty="0"/>
          </a:p>
          <a:p>
            <a:pPr marL="0" indent="0">
              <a:buNone/>
            </a:pPr>
            <a:r>
              <a:rPr lang="nl-NL" sz="2000" dirty="0"/>
              <a:t>De kerk is van de Heer Jezus Christus.</a:t>
            </a:r>
          </a:p>
          <a:p>
            <a:pPr marL="0" indent="0">
              <a:buNone/>
            </a:pPr>
            <a:r>
              <a:rPr lang="nl-NL" sz="2000" dirty="0"/>
              <a:t>Hij wil zijn gemeente goede zorg geven.</a:t>
            </a:r>
          </a:p>
          <a:p>
            <a:pPr marL="0" indent="0">
              <a:buNone/>
            </a:pPr>
            <a:r>
              <a:rPr lang="nl-NL" sz="2000" dirty="0"/>
              <a:t>Zoals een Goede Herder zijn schapen.</a:t>
            </a:r>
          </a:p>
          <a:p>
            <a:pPr marL="0" indent="0">
              <a:buNone/>
            </a:pPr>
            <a:endParaRPr lang="nl-NL" sz="2000" dirty="0"/>
          </a:p>
          <a:p>
            <a:pPr marL="0" indent="0">
              <a:buNone/>
            </a:pPr>
            <a:r>
              <a:rPr lang="nl-NL" sz="2000" dirty="0"/>
              <a:t>Voor zijn pastorale zorg maakt Hij gebruik van mensen.</a:t>
            </a:r>
          </a:p>
          <a:p>
            <a:pPr marL="0" indent="0">
              <a:buNone/>
            </a:pPr>
            <a:r>
              <a:rPr lang="nl-NL" sz="2000" dirty="0"/>
              <a:t>Om gemeenteleden te troosten, te vermanen of onderwijs te geven zijn ouderlingen – of oudsten – aangesteld. </a:t>
            </a:r>
            <a:r>
              <a:rPr lang="nl-NL" dirty="0"/>
              <a:t> </a:t>
            </a:r>
          </a:p>
          <a:p>
            <a:pPr marL="0" indent="0">
              <a:buNone/>
            </a:pPr>
            <a:endParaRPr lang="nl-NL" dirty="0"/>
          </a:p>
        </p:txBody>
      </p:sp>
    </p:spTree>
    <p:extLst>
      <p:ext uri="{BB962C8B-B14F-4D97-AF65-F5344CB8AC3E}">
        <p14:creationId xmlns:p14="http://schemas.microsoft.com/office/powerpoint/2010/main" val="1187592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1" y="48924"/>
            <a:ext cx="7772400" cy="1280890"/>
          </a:xfrm>
        </p:spPr>
        <p:txBody>
          <a:bodyPr/>
          <a:lstStyle/>
          <a:p>
            <a:pPr algn="ctr"/>
            <a:r>
              <a:rPr lang="nl-NL" dirty="0">
                <a:solidFill>
                  <a:srgbClr val="00B0F0"/>
                </a:solidFill>
              </a:rPr>
              <a:t>inleiding (2/5)</a:t>
            </a:r>
            <a:br>
              <a:rPr lang="nl-NL" dirty="0">
                <a:solidFill>
                  <a:srgbClr val="00B0F0"/>
                </a:solidFill>
              </a:rPr>
            </a:br>
            <a:endParaRPr lang="nl-NL" dirty="0">
              <a:solidFill>
                <a:srgbClr val="00B0F0"/>
              </a:solidFill>
            </a:endParaRPr>
          </a:p>
        </p:txBody>
      </p:sp>
      <p:sp>
        <p:nvSpPr>
          <p:cNvPr id="3" name="Tijdelijke aanduiding voor inhoud 2"/>
          <p:cNvSpPr>
            <a:spLocks noGrp="1"/>
          </p:cNvSpPr>
          <p:nvPr>
            <p:ph idx="1"/>
          </p:nvPr>
        </p:nvSpPr>
        <p:spPr>
          <a:xfrm>
            <a:off x="1305232" y="1230591"/>
            <a:ext cx="7632295" cy="5354570"/>
          </a:xfrm>
        </p:spPr>
        <p:txBody>
          <a:bodyPr>
            <a:noAutofit/>
          </a:bodyPr>
          <a:lstStyle/>
          <a:p>
            <a:pPr marL="0" indent="0">
              <a:buNone/>
            </a:pPr>
            <a:r>
              <a:rPr lang="nl-NL" sz="2000" u="sng" dirty="0">
                <a:solidFill>
                  <a:srgbClr val="92D050"/>
                </a:solidFill>
              </a:rPr>
              <a:t>creatieve oplossing</a:t>
            </a:r>
          </a:p>
          <a:p>
            <a:pPr marL="0" indent="0">
              <a:buNone/>
            </a:pPr>
            <a:endParaRPr lang="nl-NL" sz="2000" u="sng" dirty="0"/>
          </a:p>
          <a:p>
            <a:pPr marL="0" indent="0">
              <a:buNone/>
            </a:pPr>
            <a:r>
              <a:rPr lang="nl-NL" sz="2000" dirty="0"/>
              <a:t>Het is gebleken dat er onvoldoende mannen beschikbaar zijn voor de oude, vertrouwde structuur.</a:t>
            </a:r>
          </a:p>
          <a:p>
            <a:pPr marL="0" indent="0">
              <a:buNone/>
            </a:pPr>
            <a:r>
              <a:rPr lang="nl-NL" sz="2000" dirty="0"/>
              <a:t>De kerkenraad heeft daarom, biddend om de leiding van de Heilige Geest, naar een creatieve oplossing gezocht.</a:t>
            </a:r>
          </a:p>
          <a:p>
            <a:pPr marL="0" indent="0">
              <a:buNone/>
            </a:pPr>
            <a:endParaRPr lang="nl-NL" sz="2000" dirty="0"/>
          </a:p>
          <a:p>
            <a:pPr marL="0" indent="0">
              <a:buNone/>
            </a:pPr>
            <a:r>
              <a:rPr lang="nl-NL" sz="2000" dirty="0"/>
              <a:t>Christus’ gemeente mag immers niet te kort worden gedaan.</a:t>
            </a:r>
          </a:p>
          <a:p>
            <a:pPr marL="0" indent="0">
              <a:buNone/>
            </a:pPr>
            <a:endParaRPr lang="nl-NL" sz="2000" dirty="0"/>
          </a:p>
          <a:p>
            <a:pPr marL="0" indent="0">
              <a:buNone/>
            </a:pPr>
            <a:r>
              <a:rPr lang="nl-NL" sz="2000" dirty="0"/>
              <a:t>Dat is ook niet nodig wanneer er andere vormen zijn waarin zijn zorg voor haar gestalte kan krijgen.</a:t>
            </a:r>
          </a:p>
          <a:p>
            <a:pPr marL="0" indent="0">
              <a:buNone/>
            </a:pPr>
            <a:r>
              <a:rPr lang="nl-NL" sz="2000" dirty="0"/>
              <a:t> </a:t>
            </a:r>
          </a:p>
          <a:p>
            <a:pPr marL="0" indent="0">
              <a:buNone/>
            </a:pPr>
            <a:endParaRPr lang="nl-NL" sz="2000" dirty="0"/>
          </a:p>
        </p:txBody>
      </p:sp>
    </p:spTree>
    <p:extLst>
      <p:ext uri="{BB962C8B-B14F-4D97-AF65-F5344CB8AC3E}">
        <p14:creationId xmlns:p14="http://schemas.microsoft.com/office/powerpoint/2010/main" val="2889099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8927" y="6493"/>
            <a:ext cx="8075074" cy="1280890"/>
          </a:xfrm>
        </p:spPr>
        <p:txBody>
          <a:bodyPr/>
          <a:lstStyle/>
          <a:p>
            <a:pPr algn="ctr"/>
            <a:r>
              <a:rPr lang="nl-NL" dirty="0">
                <a:solidFill>
                  <a:srgbClr val="00B0F0"/>
                </a:solidFill>
              </a:rPr>
              <a:t>inleiding (3/5)</a:t>
            </a:r>
            <a:br>
              <a:rPr lang="nl-NL" dirty="0">
                <a:solidFill>
                  <a:srgbClr val="00B0F0"/>
                </a:solidFill>
              </a:rPr>
            </a:br>
            <a:endParaRPr lang="nl-NL" dirty="0">
              <a:solidFill>
                <a:srgbClr val="00B0F0"/>
              </a:solidFill>
            </a:endParaRPr>
          </a:p>
        </p:txBody>
      </p:sp>
      <p:sp>
        <p:nvSpPr>
          <p:cNvPr id="3" name="Tijdelijke aanduiding voor inhoud 2"/>
          <p:cNvSpPr>
            <a:spLocks noGrp="1"/>
          </p:cNvSpPr>
          <p:nvPr>
            <p:ph idx="1"/>
          </p:nvPr>
        </p:nvSpPr>
        <p:spPr>
          <a:xfrm>
            <a:off x="1312606" y="1243138"/>
            <a:ext cx="7647044" cy="5349395"/>
          </a:xfrm>
        </p:spPr>
        <p:txBody>
          <a:bodyPr>
            <a:noAutofit/>
          </a:bodyPr>
          <a:lstStyle/>
          <a:p>
            <a:pPr marL="0" indent="0">
              <a:buNone/>
            </a:pPr>
            <a:r>
              <a:rPr lang="nl-NL" sz="2000" u="sng" dirty="0">
                <a:solidFill>
                  <a:srgbClr val="92D050"/>
                </a:solidFill>
              </a:rPr>
              <a:t>pastoraal medewerkers (m/v)</a:t>
            </a:r>
          </a:p>
          <a:p>
            <a:pPr marL="0" indent="0">
              <a:buNone/>
            </a:pPr>
            <a:endParaRPr lang="nl-NL" sz="2000" dirty="0"/>
          </a:p>
          <a:p>
            <a:pPr marL="0" indent="0">
              <a:buNone/>
            </a:pPr>
            <a:r>
              <a:rPr lang="nl-NL" sz="2000" dirty="0"/>
              <a:t>Opzet was om van de nood van tekort aan ambtsdragers een deugd te maken.</a:t>
            </a:r>
          </a:p>
          <a:p>
            <a:pPr marL="0" indent="0">
              <a:buNone/>
            </a:pPr>
            <a:r>
              <a:rPr lang="nl-NL" sz="2000" dirty="0"/>
              <a:t>Het bleek dat onder ons voldoende broeders en zusters in staat en bereid zijn om, onder leiding van een raad van oudsten, als pastoraal medewerker liefdevolle aandacht aan broeders en zusters in de gemeente te schenken.</a:t>
            </a:r>
          </a:p>
          <a:p>
            <a:pPr marL="0" indent="0">
              <a:buNone/>
            </a:pPr>
            <a:endParaRPr lang="nl-NL" sz="2000" dirty="0"/>
          </a:p>
          <a:p>
            <a:pPr marL="0" indent="0">
              <a:buNone/>
            </a:pPr>
            <a:r>
              <a:rPr lang="nl-NL" sz="2000" dirty="0"/>
              <a:t>De ervaring van de nu enkele jaren bestaande Jeugdraad is bemoedigend. Daarbinnen functioneren ook vrouwelijke niet-ambtsdragers.</a:t>
            </a:r>
          </a:p>
          <a:p>
            <a:pPr marL="0" indent="0">
              <a:buNone/>
            </a:pPr>
            <a:r>
              <a:rPr lang="nl-NL" sz="2000" dirty="0"/>
              <a:t>Op deze manier kunnen we samen optimaal profiteren van de gaven die Gods Geest aan broeders en zusters schenkt.</a:t>
            </a:r>
          </a:p>
          <a:p>
            <a:pPr marL="0" indent="0">
              <a:buNone/>
            </a:pPr>
            <a:r>
              <a:rPr lang="nl-NL" sz="2000" dirty="0"/>
              <a:t> </a:t>
            </a:r>
          </a:p>
          <a:p>
            <a:pPr marL="0" indent="0">
              <a:buNone/>
            </a:pPr>
            <a:endParaRPr lang="nl-NL" sz="2000" dirty="0"/>
          </a:p>
        </p:txBody>
      </p:sp>
    </p:spTree>
    <p:extLst>
      <p:ext uri="{BB962C8B-B14F-4D97-AF65-F5344CB8AC3E}">
        <p14:creationId xmlns:p14="http://schemas.microsoft.com/office/powerpoint/2010/main" val="51790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2103" y="4675"/>
            <a:ext cx="7801897" cy="1280890"/>
          </a:xfrm>
        </p:spPr>
        <p:txBody>
          <a:bodyPr/>
          <a:lstStyle/>
          <a:p>
            <a:pPr algn="ctr"/>
            <a:r>
              <a:rPr lang="nl-NL" dirty="0">
                <a:solidFill>
                  <a:srgbClr val="00B0F0"/>
                </a:solidFill>
              </a:rPr>
              <a:t>inleiding (4/5)</a:t>
            </a:r>
            <a:br>
              <a:rPr lang="nl-NL" dirty="0">
                <a:solidFill>
                  <a:srgbClr val="00B0F0"/>
                </a:solidFill>
              </a:rPr>
            </a:br>
            <a:endParaRPr lang="nl-NL" dirty="0">
              <a:solidFill>
                <a:srgbClr val="00B0F0"/>
              </a:solidFill>
            </a:endParaRPr>
          </a:p>
        </p:txBody>
      </p:sp>
      <p:sp>
        <p:nvSpPr>
          <p:cNvPr id="3" name="Tijdelijke aanduiding voor inhoud 2"/>
          <p:cNvSpPr>
            <a:spLocks noGrp="1"/>
          </p:cNvSpPr>
          <p:nvPr>
            <p:ph idx="1"/>
          </p:nvPr>
        </p:nvSpPr>
        <p:spPr>
          <a:xfrm>
            <a:off x="1342102" y="1233947"/>
            <a:ext cx="7617547" cy="4447674"/>
          </a:xfrm>
        </p:spPr>
        <p:txBody>
          <a:bodyPr>
            <a:normAutofit/>
          </a:bodyPr>
          <a:lstStyle/>
          <a:p>
            <a:pPr marL="0" indent="0">
              <a:buNone/>
            </a:pPr>
            <a:r>
              <a:rPr lang="nl-NL" sz="2000" u="sng" dirty="0">
                <a:solidFill>
                  <a:srgbClr val="92D050"/>
                </a:solidFill>
              </a:rPr>
              <a:t>geen bezwaar</a:t>
            </a:r>
          </a:p>
          <a:p>
            <a:pPr marL="0" indent="0">
              <a:buNone/>
            </a:pPr>
            <a:endParaRPr lang="nl-NL" sz="2000" u="sng" dirty="0"/>
          </a:p>
          <a:p>
            <a:pPr marL="0" indent="0">
              <a:buNone/>
            </a:pPr>
            <a:r>
              <a:rPr lang="nl-NL" sz="2000" dirty="0"/>
              <a:t>De kerkenraad heeft een aantal broeders en zusters aangezocht, bereid gevonden en aan de gemeente voorgesteld.</a:t>
            </a:r>
          </a:p>
          <a:p>
            <a:pPr marL="0" indent="0">
              <a:buNone/>
            </a:pPr>
            <a:endParaRPr lang="nl-NL" sz="2000" dirty="0"/>
          </a:p>
          <a:p>
            <a:pPr marL="0" indent="0">
              <a:buNone/>
            </a:pPr>
            <a:r>
              <a:rPr lang="nl-NL" sz="2000" dirty="0"/>
              <a:t>Niemand heeft tegen hen een bezwaar ingebracht.</a:t>
            </a:r>
          </a:p>
          <a:p>
            <a:pPr marL="0" indent="0">
              <a:buNone/>
            </a:pPr>
            <a:endParaRPr lang="nl-NL" sz="2000" dirty="0"/>
          </a:p>
          <a:p>
            <a:pPr marL="0" indent="0">
              <a:buNone/>
            </a:pPr>
            <a:r>
              <a:rPr lang="nl-NL" sz="2000" dirty="0"/>
              <a:t>Daarom willen we in deze eredienst overgaan tot hun officiële aanstelling.</a:t>
            </a:r>
          </a:p>
          <a:p>
            <a:pPr marL="0" indent="0">
              <a:buNone/>
            </a:pPr>
            <a:endParaRPr lang="nl-NL" sz="2000" dirty="0"/>
          </a:p>
        </p:txBody>
      </p:sp>
    </p:spTree>
    <p:extLst>
      <p:ext uri="{BB962C8B-B14F-4D97-AF65-F5344CB8AC3E}">
        <p14:creationId xmlns:p14="http://schemas.microsoft.com/office/powerpoint/2010/main" val="1600698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64226" y="50998"/>
            <a:ext cx="7728155" cy="1280890"/>
          </a:xfrm>
        </p:spPr>
        <p:txBody>
          <a:bodyPr/>
          <a:lstStyle/>
          <a:p>
            <a:pPr algn="ctr"/>
            <a:r>
              <a:rPr lang="nl-NL" dirty="0">
                <a:solidFill>
                  <a:srgbClr val="00B0F0"/>
                </a:solidFill>
              </a:rPr>
              <a:t>i</a:t>
            </a:r>
            <a:r>
              <a:rPr lang="nl-NL">
                <a:solidFill>
                  <a:srgbClr val="00B0F0"/>
                </a:solidFill>
              </a:rPr>
              <a:t>nleiding </a:t>
            </a:r>
            <a:r>
              <a:rPr lang="nl-NL" dirty="0">
                <a:solidFill>
                  <a:srgbClr val="00B0F0"/>
                </a:solidFill>
              </a:rPr>
              <a:t>(5/5)</a:t>
            </a:r>
            <a:br>
              <a:rPr lang="nl-NL" dirty="0">
                <a:solidFill>
                  <a:srgbClr val="00B0F0"/>
                </a:solidFill>
              </a:rPr>
            </a:br>
            <a:endParaRPr lang="nl-NL" dirty="0">
              <a:solidFill>
                <a:srgbClr val="00B0F0"/>
              </a:solidFill>
            </a:endParaRPr>
          </a:p>
        </p:txBody>
      </p:sp>
      <p:sp>
        <p:nvSpPr>
          <p:cNvPr id="3" name="Tijdelijke aanduiding voor inhoud 2"/>
          <p:cNvSpPr>
            <a:spLocks noGrp="1"/>
          </p:cNvSpPr>
          <p:nvPr>
            <p:ph idx="1"/>
          </p:nvPr>
        </p:nvSpPr>
        <p:spPr>
          <a:xfrm>
            <a:off x="1297858" y="1283374"/>
            <a:ext cx="7654418" cy="5374100"/>
          </a:xfrm>
        </p:spPr>
        <p:txBody>
          <a:bodyPr>
            <a:noAutofit/>
          </a:bodyPr>
          <a:lstStyle/>
          <a:p>
            <a:pPr marL="0" indent="0">
              <a:buNone/>
            </a:pPr>
            <a:r>
              <a:rPr lang="nl-NL" sz="2000" u="sng" dirty="0">
                <a:solidFill>
                  <a:srgbClr val="92D050"/>
                </a:solidFill>
              </a:rPr>
              <a:t>betrouwbaar</a:t>
            </a:r>
          </a:p>
          <a:p>
            <a:pPr marL="0" indent="0">
              <a:buNone/>
            </a:pPr>
            <a:endParaRPr lang="nl-NL" sz="2000" u="sng" dirty="0"/>
          </a:p>
          <a:p>
            <a:pPr marL="0" indent="0">
              <a:buNone/>
            </a:pPr>
            <a:r>
              <a:rPr lang="nl-NL" sz="2000" dirty="0"/>
              <a:t>De gemeente heeft er recht op te weten dat degenen die met een mandaat van de kerk hen bezoeken betrouwbaar zijn.</a:t>
            </a:r>
          </a:p>
          <a:p>
            <a:pPr marL="0" indent="0">
              <a:buNone/>
            </a:pPr>
            <a:r>
              <a:rPr lang="nl-NL" sz="2000" dirty="0"/>
              <a:t>Dat ze Gods Woord serieus nemen, de aangenomen belijdenis van de kerk onderschrijven en met eerbied voor God willen leven.</a:t>
            </a:r>
          </a:p>
          <a:p>
            <a:pPr marL="0" indent="0">
              <a:buNone/>
            </a:pPr>
            <a:r>
              <a:rPr lang="nl-NL" sz="2000" dirty="0"/>
              <a:t>En dat ze van plan zijn om hun taak trouw en integer uit te voeren in de periode waarvoor ze worden benoemd.</a:t>
            </a:r>
          </a:p>
          <a:p>
            <a:pPr marL="0" indent="0">
              <a:buNone/>
            </a:pPr>
            <a:endParaRPr lang="nl-NL" sz="2000" dirty="0"/>
          </a:p>
          <a:p>
            <a:pPr marL="0" indent="0">
              <a:buNone/>
            </a:pPr>
            <a:r>
              <a:rPr lang="nl-NL" sz="2000" dirty="0"/>
              <a:t>Daarom wordt hun nu een aantal vragen gesteld.</a:t>
            </a:r>
          </a:p>
          <a:p>
            <a:pPr marL="0" indent="0">
              <a:buNone/>
            </a:pPr>
            <a:r>
              <a:rPr lang="nl-NL" sz="2000" dirty="0"/>
              <a:t> </a:t>
            </a:r>
          </a:p>
          <a:p>
            <a:pPr marL="0" indent="0">
              <a:buNone/>
            </a:pPr>
            <a:endParaRPr lang="nl-NL" sz="2000" dirty="0"/>
          </a:p>
        </p:txBody>
      </p:sp>
    </p:spTree>
    <p:extLst>
      <p:ext uri="{BB962C8B-B14F-4D97-AF65-F5344CB8AC3E}">
        <p14:creationId xmlns:p14="http://schemas.microsoft.com/office/powerpoint/2010/main" val="2845808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4729" y="158892"/>
            <a:ext cx="7809272" cy="1280890"/>
          </a:xfrm>
        </p:spPr>
        <p:txBody>
          <a:bodyPr/>
          <a:lstStyle/>
          <a:p>
            <a:r>
              <a:rPr lang="nl-NL" dirty="0">
                <a:solidFill>
                  <a:srgbClr val="00B0F0"/>
                </a:solidFill>
              </a:rPr>
              <a:t>Vragen (1/2)</a:t>
            </a:r>
          </a:p>
        </p:txBody>
      </p:sp>
      <p:sp>
        <p:nvSpPr>
          <p:cNvPr id="3" name="Tijdelijke aanduiding voor inhoud 2"/>
          <p:cNvSpPr>
            <a:spLocks noGrp="1"/>
          </p:cNvSpPr>
          <p:nvPr>
            <p:ph idx="1"/>
          </p:nvPr>
        </p:nvSpPr>
        <p:spPr>
          <a:xfrm>
            <a:off x="1334728" y="1182364"/>
            <a:ext cx="7624921" cy="5293894"/>
          </a:xfrm>
        </p:spPr>
        <p:txBody>
          <a:bodyPr>
            <a:normAutofit lnSpcReduction="10000"/>
          </a:bodyPr>
          <a:lstStyle/>
          <a:p>
            <a:pPr lvl="0"/>
            <a:r>
              <a:rPr lang="nl-NL" sz="2000" i="1" dirty="0">
                <a:solidFill>
                  <a:schemeClr val="bg1">
                    <a:lumMod val="95000"/>
                    <a:lumOff val="5000"/>
                  </a:schemeClr>
                </a:solidFill>
                <a:highlight>
                  <a:srgbClr val="FFFF00"/>
                </a:highlight>
              </a:rPr>
              <a:t>Aanvaarden jullie de hele </a:t>
            </a:r>
            <a:r>
              <a:rPr lang="nl-NL" sz="2000" i="1" u="sng" dirty="0">
                <a:solidFill>
                  <a:schemeClr val="bg1">
                    <a:lumMod val="95000"/>
                    <a:lumOff val="5000"/>
                  </a:schemeClr>
                </a:solidFill>
                <a:highlight>
                  <a:srgbClr val="FFFF00"/>
                </a:highlight>
              </a:rPr>
              <a:t>Bijbel</a:t>
            </a:r>
            <a:r>
              <a:rPr lang="nl-NL" sz="2000" i="1" dirty="0">
                <a:solidFill>
                  <a:schemeClr val="bg1">
                    <a:lumMod val="95000"/>
                    <a:lumOff val="5000"/>
                  </a:schemeClr>
                </a:solidFill>
                <a:highlight>
                  <a:srgbClr val="FFFF00"/>
                </a:highlight>
              </a:rPr>
              <a:t>: Oude en Nieuwe Testament, als Gods betrouwbaar evangelie? </a:t>
            </a:r>
            <a:endParaRPr lang="nl-NL" sz="1600" i="1" dirty="0">
              <a:solidFill>
                <a:schemeClr val="bg1">
                  <a:lumMod val="95000"/>
                  <a:lumOff val="5000"/>
                </a:schemeClr>
              </a:solidFill>
              <a:highlight>
                <a:srgbClr val="FFFF00"/>
              </a:highlight>
            </a:endParaRPr>
          </a:p>
          <a:p>
            <a:pPr lvl="1"/>
            <a:r>
              <a:rPr lang="nl-NL" sz="1800" i="1" u="sng" dirty="0">
                <a:solidFill>
                  <a:schemeClr val="bg1">
                    <a:lumMod val="95000"/>
                    <a:lumOff val="5000"/>
                  </a:schemeClr>
                </a:solidFill>
                <a:highlight>
                  <a:srgbClr val="FFFF00"/>
                </a:highlight>
              </a:rPr>
              <a:t>Verwerpen</a:t>
            </a:r>
            <a:r>
              <a:rPr lang="nl-NL" sz="1800" i="1" dirty="0">
                <a:solidFill>
                  <a:schemeClr val="bg1">
                    <a:lumMod val="95000"/>
                    <a:lumOff val="5000"/>
                  </a:schemeClr>
                </a:solidFill>
                <a:highlight>
                  <a:srgbClr val="FFFF00"/>
                </a:highlight>
              </a:rPr>
              <a:t> jullie alles wat daarmee in strijd is? </a:t>
            </a:r>
            <a:endParaRPr lang="nl-NL" sz="1400" i="1" dirty="0">
              <a:solidFill>
                <a:schemeClr val="bg1">
                  <a:lumMod val="95000"/>
                  <a:lumOff val="5000"/>
                </a:schemeClr>
              </a:solidFill>
              <a:highlight>
                <a:srgbClr val="FFFF00"/>
              </a:highlight>
            </a:endParaRPr>
          </a:p>
          <a:p>
            <a:pPr lvl="1"/>
            <a:r>
              <a:rPr lang="nl-NL" sz="1800" i="1" u="sng" dirty="0">
                <a:solidFill>
                  <a:schemeClr val="bg1">
                    <a:lumMod val="95000"/>
                    <a:lumOff val="5000"/>
                  </a:schemeClr>
                </a:solidFill>
                <a:highlight>
                  <a:srgbClr val="FFFF00"/>
                </a:highlight>
              </a:rPr>
              <a:t>Spreken</a:t>
            </a:r>
            <a:r>
              <a:rPr lang="nl-NL" sz="1800" i="1" dirty="0">
                <a:solidFill>
                  <a:schemeClr val="bg1">
                    <a:lumMod val="95000"/>
                    <a:lumOff val="5000"/>
                  </a:schemeClr>
                </a:solidFill>
                <a:highlight>
                  <a:srgbClr val="FFFF00"/>
                </a:highlight>
              </a:rPr>
              <a:t> jullie anderen vrijmoedig aan met Gods woorden?</a:t>
            </a:r>
          </a:p>
          <a:p>
            <a:pPr marL="457200" lvl="1" indent="0">
              <a:buNone/>
            </a:pPr>
            <a:endParaRPr lang="nl-NL" sz="1400" i="1" dirty="0"/>
          </a:p>
          <a:p>
            <a:pPr lvl="0"/>
            <a:r>
              <a:rPr lang="nl-NL" sz="2000" i="1" dirty="0">
                <a:solidFill>
                  <a:schemeClr val="bg1">
                    <a:lumMod val="95000"/>
                    <a:lumOff val="5000"/>
                  </a:schemeClr>
                </a:solidFill>
                <a:highlight>
                  <a:srgbClr val="00FF00"/>
                </a:highlight>
              </a:rPr>
              <a:t>Onderschrijven jullie de inhoud van de </a:t>
            </a:r>
            <a:r>
              <a:rPr lang="nl-NL" sz="2000" i="1" u="sng" dirty="0">
                <a:solidFill>
                  <a:schemeClr val="bg1">
                    <a:lumMod val="95000"/>
                    <a:lumOff val="5000"/>
                  </a:schemeClr>
                </a:solidFill>
                <a:highlight>
                  <a:srgbClr val="00FF00"/>
                </a:highlight>
              </a:rPr>
              <a:t>belijdenisgeschriften</a:t>
            </a:r>
            <a:r>
              <a:rPr lang="nl-NL" sz="2000" i="1" dirty="0">
                <a:solidFill>
                  <a:schemeClr val="bg1">
                    <a:lumMod val="95000"/>
                    <a:lumOff val="5000"/>
                  </a:schemeClr>
                </a:solidFill>
                <a:highlight>
                  <a:srgbClr val="00FF00"/>
                </a:highlight>
              </a:rPr>
              <a:t> die zijn aangenomen binnen het kerkverband waarvan wij deel uitmaken?</a:t>
            </a:r>
          </a:p>
          <a:p>
            <a:pPr lvl="0"/>
            <a:endParaRPr lang="nl-NL" sz="1600" i="1" dirty="0">
              <a:solidFill>
                <a:schemeClr val="bg1">
                  <a:lumMod val="95000"/>
                  <a:lumOff val="5000"/>
                </a:schemeClr>
              </a:solidFill>
            </a:endParaRPr>
          </a:p>
          <a:p>
            <a:pPr lvl="0"/>
            <a:r>
              <a:rPr lang="nl-NL" sz="2000" i="1" dirty="0">
                <a:solidFill>
                  <a:schemeClr val="bg1">
                    <a:lumMod val="95000"/>
                    <a:lumOff val="5000"/>
                  </a:schemeClr>
                </a:solidFill>
                <a:highlight>
                  <a:srgbClr val="00FFFF"/>
                </a:highlight>
              </a:rPr>
              <a:t>Beloven jullie je in alle opzichten </a:t>
            </a:r>
            <a:r>
              <a:rPr lang="nl-NL" sz="2000" i="1" u="sng" dirty="0">
                <a:solidFill>
                  <a:schemeClr val="bg1">
                    <a:lumMod val="95000"/>
                    <a:lumOff val="5000"/>
                  </a:schemeClr>
                </a:solidFill>
                <a:highlight>
                  <a:srgbClr val="00FFFF"/>
                </a:highlight>
              </a:rPr>
              <a:t>respectabel</a:t>
            </a:r>
            <a:r>
              <a:rPr lang="nl-NL" sz="2000" i="1" dirty="0">
                <a:solidFill>
                  <a:schemeClr val="bg1">
                    <a:lumMod val="95000"/>
                    <a:lumOff val="5000"/>
                  </a:schemeClr>
                </a:solidFill>
                <a:highlight>
                  <a:srgbClr val="00FFFF"/>
                </a:highlight>
              </a:rPr>
              <a:t> te gedragen </a:t>
            </a:r>
          </a:p>
          <a:p>
            <a:pPr lvl="0"/>
            <a:r>
              <a:rPr lang="nl-NL" sz="2000" i="1" dirty="0">
                <a:solidFill>
                  <a:schemeClr val="bg1">
                    <a:lumMod val="95000"/>
                    <a:lumOff val="5000"/>
                  </a:schemeClr>
                </a:solidFill>
                <a:highlight>
                  <a:srgbClr val="00FFFF"/>
                </a:highlight>
              </a:rPr>
              <a:t>zodat jullie </a:t>
            </a:r>
            <a:endParaRPr lang="nl-NL" sz="1600" i="1" dirty="0">
              <a:solidFill>
                <a:schemeClr val="bg1">
                  <a:lumMod val="95000"/>
                  <a:lumOff val="5000"/>
                </a:schemeClr>
              </a:solidFill>
              <a:highlight>
                <a:srgbClr val="00FFFF"/>
              </a:highlight>
            </a:endParaRPr>
          </a:p>
          <a:p>
            <a:pPr lvl="1"/>
            <a:r>
              <a:rPr lang="nl-NL" sz="1800" i="1" u="sng" dirty="0">
                <a:solidFill>
                  <a:schemeClr val="bg1">
                    <a:lumMod val="95000"/>
                    <a:lumOff val="5000"/>
                  </a:schemeClr>
                </a:solidFill>
                <a:highlight>
                  <a:srgbClr val="00FFFF"/>
                </a:highlight>
              </a:rPr>
              <a:t>geen aanstoot</a:t>
            </a:r>
            <a:r>
              <a:rPr lang="nl-NL" sz="1800" i="1" dirty="0">
                <a:solidFill>
                  <a:schemeClr val="bg1">
                    <a:lumMod val="95000"/>
                    <a:lumOff val="5000"/>
                  </a:schemeClr>
                </a:solidFill>
                <a:highlight>
                  <a:srgbClr val="00FFFF"/>
                </a:highlight>
              </a:rPr>
              <a:t> vormen en het geloof van anderen in gevaar brengen</a:t>
            </a:r>
            <a:endParaRPr lang="nl-NL" sz="1400" i="1" dirty="0">
              <a:solidFill>
                <a:schemeClr val="bg1">
                  <a:lumMod val="95000"/>
                  <a:lumOff val="5000"/>
                </a:schemeClr>
              </a:solidFill>
              <a:highlight>
                <a:srgbClr val="00FFFF"/>
              </a:highlight>
            </a:endParaRPr>
          </a:p>
          <a:p>
            <a:pPr lvl="1"/>
            <a:r>
              <a:rPr lang="nl-NL" sz="1800" i="1" dirty="0">
                <a:solidFill>
                  <a:schemeClr val="bg1">
                    <a:lumMod val="95000"/>
                    <a:lumOff val="5000"/>
                  </a:schemeClr>
                </a:solidFill>
                <a:highlight>
                  <a:srgbClr val="00FFFF"/>
                </a:highlight>
              </a:rPr>
              <a:t>maar juist </a:t>
            </a:r>
            <a:r>
              <a:rPr lang="nl-NL" sz="1800" i="1" u="sng" dirty="0">
                <a:solidFill>
                  <a:schemeClr val="bg1">
                    <a:lumMod val="95000"/>
                    <a:lumOff val="5000"/>
                  </a:schemeClr>
                </a:solidFill>
                <a:highlight>
                  <a:srgbClr val="00FFFF"/>
                </a:highlight>
              </a:rPr>
              <a:t>voorbeelden</a:t>
            </a:r>
            <a:r>
              <a:rPr lang="nl-NL" sz="1800" i="1" dirty="0">
                <a:solidFill>
                  <a:schemeClr val="bg1">
                    <a:lumMod val="95000"/>
                    <a:lumOff val="5000"/>
                  </a:schemeClr>
                </a:solidFill>
                <a:highlight>
                  <a:srgbClr val="00FFFF"/>
                </a:highlight>
              </a:rPr>
              <a:t> zijn door jullie levensstijl?</a:t>
            </a:r>
            <a:endParaRPr lang="nl-NL" sz="1400" i="1" dirty="0">
              <a:solidFill>
                <a:schemeClr val="bg1">
                  <a:lumMod val="95000"/>
                  <a:lumOff val="5000"/>
                </a:schemeClr>
              </a:solidFill>
              <a:highlight>
                <a:srgbClr val="00FFFF"/>
              </a:highlight>
            </a:endParaRPr>
          </a:p>
          <a:p>
            <a:pPr marL="0" indent="0">
              <a:buNone/>
            </a:pPr>
            <a:endParaRPr lang="nl-NL" sz="1600" dirty="0"/>
          </a:p>
        </p:txBody>
      </p:sp>
    </p:spTree>
    <p:extLst>
      <p:ext uri="{BB962C8B-B14F-4D97-AF65-F5344CB8AC3E}">
        <p14:creationId xmlns:p14="http://schemas.microsoft.com/office/powerpoint/2010/main" val="412986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8926" y="239102"/>
            <a:ext cx="8911687" cy="1280890"/>
          </a:xfrm>
        </p:spPr>
        <p:txBody>
          <a:bodyPr/>
          <a:lstStyle/>
          <a:p>
            <a:r>
              <a:rPr lang="nl-NL" dirty="0">
                <a:solidFill>
                  <a:srgbClr val="00B0F0"/>
                </a:solidFill>
              </a:rPr>
              <a:t>Vragen (2/2)</a:t>
            </a:r>
          </a:p>
        </p:txBody>
      </p:sp>
      <p:sp>
        <p:nvSpPr>
          <p:cNvPr id="3" name="Tijdelijke aanduiding voor inhoud 2"/>
          <p:cNvSpPr>
            <a:spLocks noGrp="1"/>
          </p:cNvSpPr>
          <p:nvPr>
            <p:ph idx="1"/>
          </p:nvPr>
        </p:nvSpPr>
        <p:spPr>
          <a:xfrm>
            <a:off x="1290484" y="1205360"/>
            <a:ext cx="7669166" cy="4860757"/>
          </a:xfrm>
        </p:spPr>
        <p:txBody>
          <a:bodyPr>
            <a:normAutofit/>
          </a:bodyPr>
          <a:lstStyle/>
          <a:p>
            <a:pPr lvl="0"/>
            <a:r>
              <a:rPr lang="nl-NL" sz="2000" i="1" dirty="0">
                <a:solidFill>
                  <a:schemeClr val="bg1"/>
                </a:solidFill>
                <a:highlight>
                  <a:srgbClr val="FFFF00"/>
                </a:highlight>
              </a:rPr>
              <a:t>Hebben jullie de gemeente van Jezus Christus, waarbinnen jullie als pastoraal medewerkers zullen functioneren, van harte </a:t>
            </a:r>
            <a:r>
              <a:rPr lang="nl-NL" sz="2000" i="1" u="sng" dirty="0">
                <a:solidFill>
                  <a:schemeClr val="bg1"/>
                </a:solidFill>
                <a:highlight>
                  <a:srgbClr val="FFFF00"/>
                </a:highlight>
              </a:rPr>
              <a:t>lief</a:t>
            </a:r>
            <a:r>
              <a:rPr lang="nl-NL" sz="2000" i="1" dirty="0">
                <a:solidFill>
                  <a:schemeClr val="bg1"/>
                </a:solidFill>
                <a:highlight>
                  <a:srgbClr val="FFFF00"/>
                </a:highlight>
              </a:rPr>
              <a:t>; en beloven jullie </a:t>
            </a:r>
            <a:r>
              <a:rPr lang="nl-NL" sz="2000" i="1" u="sng" dirty="0">
                <a:solidFill>
                  <a:schemeClr val="bg1"/>
                </a:solidFill>
                <a:highlight>
                  <a:srgbClr val="FFFF00"/>
                </a:highlight>
              </a:rPr>
              <a:t>zuinig</a:t>
            </a:r>
            <a:r>
              <a:rPr lang="nl-NL" sz="2000" i="1" dirty="0">
                <a:solidFill>
                  <a:schemeClr val="bg1"/>
                </a:solidFill>
                <a:highlight>
                  <a:srgbClr val="FFFF00"/>
                </a:highlight>
              </a:rPr>
              <a:t> te zijn op de schapen en lammeren van de Goede Herder?</a:t>
            </a:r>
          </a:p>
          <a:p>
            <a:pPr lvl="0"/>
            <a:endParaRPr lang="nl-NL" sz="1600" i="1" dirty="0">
              <a:solidFill>
                <a:schemeClr val="bg1"/>
              </a:solidFill>
            </a:endParaRPr>
          </a:p>
          <a:p>
            <a:pPr lvl="0"/>
            <a:r>
              <a:rPr lang="nl-NL" sz="2000" i="1" dirty="0">
                <a:solidFill>
                  <a:schemeClr val="bg1"/>
                </a:solidFill>
                <a:highlight>
                  <a:srgbClr val="00FF00"/>
                </a:highlight>
              </a:rPr>
              <a:t>Beloven jullie om, in </a:t>
            </a:r>
            <a:r>
              <a:rPr lang="nl-NL" sz="2000" i="1" u="sng" dirty="0">
                <a:solidFill>
                  <a:schemeClr val="bg1"/>
                </a:solidFill>
                <a:highlight>
                  <a:srgbClr val="00FF00"/>
                </a:highlight>
              </a:rPr>
              <a:t>samenwerking</a:t>
            </a:r>
            <a:r>
              <a:rPr lang="nl-NL" sz="2000" i="1" dirty="0">
                <a:solidFill>
                  <a:schemeClr val="bg1"/>
                </a:solidFill>
                <a:highlight>
                  <a:srgbClr val="00FF00"/>
                </a:highlight>
              </a:rPr>
              <a:t> met de oudsten, de taak die jullie op je nemen </a:t>
            </a:r>
            <a:r>
              <a:rPr lang="nl-NL" sz="2000" i="1" u="sng" dirty="0">
                <a:solidFill>
                  <a:schemeClr val="bg1"/>
                </a:solidFill>
                <a:highlight>
                  <a:srgbClr val="00FF00"/>
                </a:highlight>
              </a:rPr>
              <a:t>enthousiast en ijverig </a:t>
            </a:r>
            <a:r>
              <a:rPr lang="nl-NL" sz="2000" i="1" dirty="0">
                <a:solidFill>
                  <a:schemeClr val="bg1"/>
                </a:solidFill>
                <a:highlight>
                  <a:srgbClr val="00FF00"/>
                </a:highlight>
              </a:rPr>
              <a:t>te behartigen?</a:t>
            </a:r>
          </a:p>
          <a:p>
            <a:pPr lvl="0"/>
            <a:endParaRPr lang="nl-NL" sz="1600" i="1" dirty="0">
              <a:solidFill>
                <a:schemeClr val="bg1"/>
              </a:solidFill>
            </a:endParaRPr>
          </a:p>
          <a:p>
            <a:pPr lvl="0"/>
            <a:r>
              <a:rPr lang="nl-NL" sz="2000" i="1" dirty="0">
                <a:solidFill>
                  <a:schemeClr val="bg1"/>
                </a:solidFill>
                <a:highlight>
                  <a:srgbClr val="00FFFF"/>
                </a:highlight>
              </a:rPr>
              <a:t>Beloven jullie </a:t>
            </a:r>
            <a:r>
              <a:rPr lang="nl-NL" sz="2000" i="1" u="sng" dirty="0">
                <a:solidFill>
                  <a:schemeClr val="bg1"/>
                </a:solidFill>
                <a:highlight>
                  <a:srgbClr val="00FFFF"/>
                </a:highlight>
              </a:rPr>
              <a:t>betrouwbaar</a:t>
            </a:r>
            <a:r>
              <a:rPr lang="nl-NL" sz="2000" i="1" dirty="0">
                <a:solidFill>
                  <a:schemeClr val="bg1"/>
                </a:solidFill>
                <a:highlight>
                  <a:srgbClr val="00FFFF"/>
                </a:highlight>
              </a:rPr>
              <a:t> te zijn zodat wat je wordt toevertrouwd </a:t>
            </a:r>
            <a:r>
              <a:rPr lang="nl-NL" sz="2000" i="1" u="sng" dirty="0">
                <a:solidFill>
                  <a:schemeClr val="bg1"/>
                </a:solidFill>
                <a:highlight>
                  <a:srgbClr val="00FFFF"/>
                </a:highlight>
              </a:rPr>
              <a:t>veilig</a:t>
            </a:r>
            <a:r>
              <a:rPr lang="nl-NL" sz="2000" i="1" dirty="0">
                <a:solidFill>
                  <a:schemeClr val="bg1"/>
                </a:solidFill>
                <a:highlight>
                  <a:srgbClr val="00FFFF"/>
                </a:highlight>
              </a:rPr>
              <a:t> bij je is?</a:t>
            </a:r>
            <a:endParaRPr lang="nl-NL" sz="1600" i="1" dirty="0">
              <a:solidFill>
                <a:schemeClr val="bg1"/>
              </a:solidFill>
              <a:highlight>
                <a:srgbClr val="00FFFF"/>
              </a:highlight>
            </a:endParaRPr>
          </a:p>
          <a:p>
            <a:pPr marL="0" indent="0">
              <a:buNone/>
            </a:pPr>
            <a:endParaRPr lang="nl-NL" sz="1600" dirty="0"/>
          </a:p>
        </p:txBody>
      </p:sp>
      <p:sp>
        <p:nvSpPr>
          <p:cNvPr id="4" name="Rechthoek 3"/>
          <p:cNvSpPr/>
          <p:nvPr/>
        </p:nvSpPr>
        <p:spPr>
          <a:xfrm>
            <a:off x="5801771" y="6099832"/>
            <a:ext cx="3089307" cy="523220"/>
          </a:xfrm>
          <a:prstGeom prst="rect">
            <a:avLst/>
          </a:prstGeom>
        </p:spPr>
        <p:txBody>
          <a:bodyPr wrap="none">
            <a:spAutoFit/>
          </a:bodyPr>
          <a:lstStyle/>
          <a:p>
            <a:pPr lvl="0"/>
            <a:r>
              <a:rPr lang="nl-NL" sz="2800" b="1" i="1" dirty="0">
                <a:solidFill>
                  <a:srgbClr val="FFFF00"/>
                </a:solidFill>
              </a:rPr>
              <a:t>Ja, dat beloof ik!</a:t>
            </a:r>
          </a:p>
        </p:txBody>
      </p:sp>
    </p:spTree>
    <p:extLst>
      <p:ext uri="{BB962C8B-B14F-4D97-AF65-F5344CB8AC3E}">
        <p14:creationId xmlns:p14="http://schemas.microsoft.com/office/powerpoint/2010/main" val="518302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7859" y="7784"/>
            <a:ext cx="7846142" cy="1280890"/>
          </a:xfrm>
        </p:spPr>
        <p:txBody>
          <a:bodyPr/>
          <a:lstStyle/>
          <a:p>
            <a:r>
              <a:rPr lang="nl-NL" dirty="0">
                <a:solidFill>
                  <a:srgbClr val="00B0F0"/>
                </a:solidFill>
              </a:rPr>
              <a:t>zegen</a:t>
            </a:r>
            <a:r>
              <a:rPr lang="nl-NL" dirty="0"/>
              <a:t> </a:t>
            </a:r>
          </a:p>
        </p:txBody>
      </p:sp>
      <p:sp>
        <p:nvSpPr>
          <p:cNvPr id="3" name="Tijdelijke aanduiding voor inhoud 2"/>
          <p:cNvSpPr>
            <a:spLocks noGrp="1"/>
          </p:cNvSpPr>
          <p:nvPr>
            <p:ph idx="1"/>
          </p:nvPr>
        </p:nvSpPr>
        <p:spPr>
          <a:xfrm>
            <a:off x="1297859" y="1524000"/>
            <a:ext cx="7661790" cy="5157537"/>
          </a:xfrm>
        </p:spPr>
        <p:txBody>
          <a:bodyPr>
            <a:normAutofit fontScale="92500" lnSpcReduction="10000"/>
          </a:bodyPr>
          <a:lstStyle/>
          <a:p>
            <a:pPr marL="0" indent="0">
              <a:buNone/>
            </a:pPr>
            <a:r>
              <a:rPr lang="nl-NL" sz="2800" dirty="0">
                <a:solidFill>
                  <a:schemeClr val="accent3">
                    <a:lumMod val="20000"/>
                    <a:lumOff val="80000"/>
                  </a:schemeClr>
                </a:solidFill>
                <a:highlight>
                  <a:srgbClr val="000000"/>
                </a:highlight>
                <a:latin typeface="Colonna MT" panose="04020805060202030203" pitchFamily="82" charset="0"/>
              </a:rPr>
              <a:t>“Moge de Heer uw liefde voor elkaar en ieder ander groter maken, </a:t>
            </a:r>
          </a:p>
          <a:p>
            <a:pPr marL="0" indent="0">
              <a:buNone/>
            </a:pPr>
            <a:r>
              <a:rPr lang="nl-NL" sz="2800" dirty="0">
                <a:solidFill>
                  <a:schemeClr val="accent3">
                    <a:lumMod val="20000"/>
                    <a:lumOff val="80000"/>
                  </a:schemeClr>
                </a:solidFill>
                <a:highlight>
                  <a:srgbClr val="000000"/>
                </a:highlight>
                <a:latin typeface="Colonna MT" panose="04020805060202030203" pitchFamily="82" charset="0"/>
              </a:rPr>
              <a:t>zodat uw liefde (…) overvloedig wordt (…).</a:t>
            </a:r>
          </a:p>
          <a:p>
            <a:pPr marL="0" indent="0">
              <a:buNone/>
            </a:pPr>
            <a:endParaRPr lang="nl-NL" sz="2800" dirty="0">
              <a:solidFill>
                <a:schemeClr val="accent3">
                  <a:lumMod val="20000"/>
                  <a:lumOff val="80000"/>
                </a:schemeClr>
              </a:solidFill>
              <a:highlight>
                <a:srgbClr val="000000"/>
              </a:highlight>
              <a:latin typeface="Colonna MT" panose="04020805060202030203" pitchFamily="82" charset="0"/>
            </a:endParaRPr>
          </a:p>
          <a:p>
            <a:pPr marL="0" indent="0">
              <a:buNone/>
            </a:pPr>
            <a:r>
              <a:rPr lang="nl-NL" sz="2800" dirty="0">
                <a:solidFill>
                  <a:schemeClr val="accent3">
                    <a:lumMod val="20000"/>
                    <a:lumOff val="80000"/>
                  </a:schemeClr>
                </a:solidFill>
                <a:highlight>
                  <a:srgbClr val="000000"/>
                </a:highlight>
                <a:latin typeface="Colonna MT" panose="04020805060202030203" pitchFamily="82" charset="0"/>
              </a:rPr>
              <a:t>Moge de Heer u door die liefde kracht geven, </a:t>
            </a:r>
          </a:p>
          <a:p>
            <a:pPr marL="0" indent="0">
              <a:buNone/>
            </a:pPr>
            <a:r>
              <a:rPr lang="nl-NL" sz="2800" dirty="0">
                <a:solidFill>
                  <a:schemeClr val="accent3">
                    <a:lumMod val="20000"/>
                    <a:lumOff val="80000"/>
                  </a:schemeClr>
                </a:solidFill>
                <a:highlight>
                  <a:srgbClr val="000000"/>
                </a:highlight>
                <a:latin typeface="Colonna MT" panose="04020805060202030203" pitchFamily="82" charset="0"/>
              </a:rPr>
              <a:t>zodat u zuiver en heilig voor onze God en Vader zult staan </a:t>
            </a:r>
          </a:p>
          <a:p>
            <a:pPr marL="0" indent="0">
              <a:buNone/>
            </a:pPr>
            <a:r>
              <a:rPr lang="nl-NL" sz="2800" dirty="0">
                <a:solidFill>
                  <a:schemeClr val="accent3">
                    <a:lumMod val="20000"/>
                    <a:lumOff val="80000"/>
                  </a:schemeClr>
                </a:solidFill>
                <a:highlight>
                  <a:srgbClr val="000000"/>
                </a:highlight>
                <a:latin typeface="Colonna MT" panose="04020805060202030203" pitchFamily="82" charset="0"/>
              </a:rPr>
              <a:t>wanneer onze Heer Jezus komt met al zijn engelen. </a:t>
            </a:r>
          </a:p>
          <a:p>
            <a:pPr marL="0" indent="0">
              <a:buNone/>
            </a:pPr>
            <a:endParaRPr lang="nl-NL" sz="2800" dirty="0">
              <a:solidFill>
                <a:schemeClr val="accent3">
                  <a:lumMod val="20000"/>
                  <a:lumOff val="80000"/>
                </a:schemeClr>
              </a:solidFill>
              <a:highlight>
                <a:srgbClr val="000000"/>
              </a:highlight>
              <a:latin typeface="Colonna MT" panose="04020805060202030203" pitchFamily="82" charset="0"/>
            </a:endParaRPr>
          </a:p>
          <a:p>
            <a:pPr marL="0" indent="0">
              <a:buNone/>
            </a:pPr>
            <a:r>
              <a:rPr lang="nl-NL" sz="2800" dirty="0">
                <a:solidFill>
                  <a:schemeClr val="accent3">
                    <a:lumMod val="20000"/>
                    <a:lumOff val="80000"/>
                  </a:schemeClr>
                </a:solidFill>
                <a:highlight>
                  <a:srgbClr val="000000"/>
                </a:highlight>
                <a:latin typeface="Colonna MT" panose="04020805060202030203" pitchFamily="82" charset="0"/>
              </a:rPr>
              <a:t>Amen.”</a:t>
            </a:r>
            <a:r>
              <a:rPr lang="nl-NL" sz="2800" dirty="0">
                <a:solidFill>
                  <a:schemeClr val="accent3">
                    <a:lumMod val="20000"/>
                    <a:lumOff val="80000"/>
                  </a:schemeClr>
                </a:solidFill>
              </a:rPr>
              <a:t> </a:t>
            </a:r>
          </a:p>
          <a:p>
            <a:pPr marL="0" indent="0" algn="r">
              <a:buNone/>
            </a:pPr>
            <a:r>
              <a:rPr lang="nl-NL" dirty="0"/>
              <a:t>(I </a:t>
            </a:r>
            <a:r>
              <a:rPr lang="nl-NL" dirty="0" err="1"/>
              <a:t>Tessalonicenzen</a:t>
            </a:r>
            <a:r>
              <a:rPr lang="nl-NL" dirty="0"/>
              <a:t> 3,12.13)</a:t>
            </a:r>
          </a:p>
          <a:p>
            <a:pPr marL="0" indent="0">
              <a:buNone/>
            </a:pPr>
            <a:endParaRPr lang="nl-NL" sz="2400" dirty="0">
              <a:solidFill>
                <a:schemeClr val="accent3">
                  <a:lumMod val="20000"/>
                  <a:lumOff val="80000"/>
                </a:schemeClr>
              </a:solidFill>
              <a:highlight>
                <a:srgbClr val="000000"/>
              </a:highlight>
              <a:latin typeface="Colonna MT" panose="04020805060202030203" pitchFamily="82" charset="0"/>
            </a:endParaRPr>
          </a:p>
          <a:p>
            <a:pPr marL="0" indent="0">
              <a:buNone/>
            </a:pPr>
            <a:endParaRPr lang="nl-NL" sz="2000" dirty="0"/>
          </a:p>
        </p:txBody>
      </p:sp>
    </p:spTree>
    <p:extLst>
      <p:ext uri="{BB962C8B-B14F-4D97-AF65-F5344CB8AC3E}">
        <p14:creationId xmlns:p14="http://schemas.microsoft.com/office/powerpoint/2010/main" val="2628277289"/>
      </p:ext>
    </p:extLst>
  </p:cSld>
  <p:clrMapOvr>
    <a:masterClrMapping/>
  </p:clrMapOvr>
</p:sld>
</file>

<file path=ppt/theme/theme1.xml><?xml version="1.0" encoding="utf-8"?>
<a:theme xmlns:a="http://schemas.openxmlformats.org/drawingml/2006/main" name="Sliert">
  <a:themeElements>
    <a:clrScheme name="Sliert">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414</TotalTime>
  <Words>643</Words>
  <Application>Microsoft Office PowerPoint</Application>
  <PresentationFormat>Diavoorstelling (4:3)</PresentationFormat>
  <Paragraphs>90</Paragraphs>
  <Slides>11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Century Gothic</vt:lpstr>
      <vt:lpstr>Colonna MT</vt:lpstr>
      <vt:lpstr>Wingdings 3</vt:lpstr>
      <vt:lpstr>Sliert</vt:lpstr>
      <vt:lpstr>aanstelling pastoraal medewerkers</vt:lpstr>
      <vt:lpstr>inleiding (1/5) </vt:lpstr>
      <vt:lpstr>inleiding (2/5) </vt:lpstr>
      <vt:lpstr>inleiding (3/5) </vt:lpstr>
      <vt:lpstr>inleiding (4/5) </vt:lpstr>
      <vt:lpstr>inleiding (5/5) </vt:lpstr>
      <vt:lpstr>Vragen (1/2)</vt:lpstr>
      <vt:lpstr>Vragen (2/2)</vt:lpstr>
      <vt:lpstr>zegen </vt:lpstr>
      <vt:lpstr>zingen</vt:lpstr>
      <vt:lpstr>aanspraak gemeente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Aanstelling 8 januari 2017</dc:title>
  <dc:creator>Marten de Vries</dc:creator>
  <cp:lastModifiedBy>Marten de Vries</cp:lastModifiedBy>
  <cp:revision>26</cp:revision>
  <dcterms:created xsi:type="dcterms:W3CDTF">2016-12-08T11:09:45Z</dcterms:created>
  <dcterms:modified xsi:type="dcterms:W3CDTF">2017-01-09T12:15:13Z</dcterms:modified>
</cp:coreProperties>
</file>