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68E98F-F55C-4D9E-87A7-9ED9044EEDC2}" type="datetimeFigureOut">
              <a:rPr lang="nl-NL" smtClean="0"/>
              <a:t>1-7-2015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user/toxiconegr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2426" y="5012530"/>
            <a:ext cx="4572000" cy="136879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</a:t>
            </a:r>
            <a:r>
              <a:rPr lang="en-US" sz="2800" dirty="0" err="1" smtClean="0">
                <a:solidFill>
                  <a:srgbClr val="FFFF00"/>
                </a:solidFill>
              </a:rPr>
              <a:t>reek</a:t>
            </a:r>
            <a:r>
              <a:rPr lang="en-US" sz="2800" dirty="0" smtClean="0">
                <a:solidFill>
                  <a:srgbClr val="FFFF00"/>
                </a:solidFill>
              </a:rPr>
              <a:t> over Genesis 49,3.4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Ruben, Israëls oudste</a:t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2800" b="1" i="1" dirty="0"/>
              <a:t>Een beschamende vertoning</a:t>
            </a:r>
            <a:endParaRPr lang="nl-NL" sz="2800" dirty="0"/>
          </a:p>
          <a:p>
            <a:r>
              <a:rPr lang="nl-NL" sz="2800" b="1" i="1" dirty="0"/>
              <a:t>Voel je aangesproken </a:t>
            </a:r>
            <a:endParaRPr lang="nl-NL" sz="2800" dirty="0"/>
          </a:p>
          <a:p>
            <a:r>
              <a:rPr lang="nl-NL" sz="2800" b="1" i="1" dirty="0"/>
              <a:t>Aartsvaderlijke adventsbeloften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Ruben, Israëls </a:t>
            </a:r>
            <a:r>
              <a:rPr lang="nl-NL" b="1" dirty="0" smtClean="0">
                <a:solidFill>
                  <a:srgbClr val="FFFF00"/>
                </a:solidFill>
              </a:rPr>
              <a:t>oudste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hetkruispunt.org/PG_Prinsenbeek_Het_Kruispunt/Ruben_files/shapeimag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79135"/>
            <a:ext cx="2990850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B0F0"/>
                </a:solidFill>
              </a:rPr>
              <a:t>1 </a:t>
            </a:r>
            <a:r>
              <a:rPr lang="nl-NL" sz="2800" dirty="0">
                <a:solidFill>
                  <a:srgbClr val="00B0F0"/>
                </a:solidFill>
              </a:rPr>
              <a:t>bijzonder bevoorrecht</a:t>
            </a:r>
          </a:p>
          <a:p>
            <a:r>
              <a:rPr lang="nl-NL" sz="2800" dirty="0">
                <a:solidFill>
                  <a:srgbClr val="00B0F0"/>
                </a:solidFill>
              </a:rPr>
              <a:t>2 zwaar gezondigd</a:t>
            </a:r>
          </a:p>
          <a:p>
            <a:r>
              <a:rPr lang="nl-NL" sz="2800" dirty="0">
                <a:solidFill>
                  <a:srgbClr val="00B0F0"/>
                </a:solidFill>
              </a:rPr>
              <a:t>3 gestraft en gezegend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Ruben, Israëls </a:t>
            </a:r>
            <a:r>
              <a:rPr lang="nl-NL" b="1" dirty="0" smtClean="0">
                <a:solidFill>
                  <a:srgbClr val="FFFF00"/>
                </a:solidFill>
              </a:rPr>
              <a:t>oudste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32720"/>
            <a:ext cx="5318745" cy="331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52426" y="1124744"/>
            <a:ext cx="7680960" cy="5278328"/>
          </a:xfrm>
        </p:spPr>
        <p:txBody>
          <a:bodyPr>
            <a:noAutofit/>
          </a:bodyPr>
          <a:lstStyle/>
          <a:p>
            <a:r>
              <a:rPr lang="nl-NL" sz="2800" b="1" i="1" dirty="0"/>
              <a:t>De trots van zijn ouders</a:t>
            </a:r>
            <a:endParaRPr lang="nl-NL" sz="2800" dirty="0"/>
          </a:p>
          <a:p>
            <a:r>
              <a:rPr lang="nl-NL" sz="2800" b="1" i="1" dirty="0"/>
              <a:t>Een hoge positie met grote verantwoordelijkheid</a:t>
            </a:r>
            <a:endParaRPr lang="nl-NL" sz="2800" dirty="0"/>
          </a:p>
          <a:p>
            <a:r>
              <a:rPr lang="nl-NL" sz="2800" b="1" i="1" dirty="0"/>
              <a:t>Hij kende z’n plicht</a:t>
            </a:r>
            <a:endParaRPr lang="nl-NL" sz="2800" dirty="0"/>
          </a:p>
          <a:p>
            <a:endParaRPr lang="nl-NL" sz="2800" b="1" i="1" dirty="0" smtClean="0"/>
          </a:p>
          <a:p>
            <a:endParaRPr lang="nl-NL" sz="2800" b="1" i="1" dirty="0" smtClean="0"/>
          </a:p>
          <a:p>
            <a:endParaRPr lang="nl-NL" sz="2800" b="1" i="1" dirty="0"/>
          </a:p>
          <a:p>
            <a:endParaRPr lang="nl-NL" sz="2800" b="1" i="1" dirty="0" smtClean="0"/>
          </a:p>
          <a:p>
            <a:r>
              <a:rPr lang="nl-NL" sz="2800" b="1" i="1" dirty="0" smtClean="0"/>
              <a:t>Het </a:t>
            </a:r>
            <a:r>
              <a:rPr lang="nl-NL" sz="2800" b="1" i="1" dirty="0"/>
              <a:t>volk zou de </a:t>
            </a:r>
            <a:r>
              <a:rPr lang="nl-NL" sz="2800" b="1" i="1" dirty="0" smtClean="0"/>
              <a:t>Messias </a:t>
            </a:r>
            <a:r>
              <a:rPr lang="nl-NL" sz="2800" b="1" i="1" dirty="0"/>
              <a:t>voortbrengen</a:t>
            </a:r>
            <a:endParaRPr lang="nl-NL" sz="2800" dirty="0"/>
          </a:p>
          <a:p>
            <a:r>
              <a:rPr lang="nl-NL" sz="2800" b="1" i="1" dirty="0"/>
              <a:t>‘De eerstgeborene van de doden</a:t>
            </a:r>
            <a:r>
              <a:rPr lang="nl-NL" sz="2800" b="1" i="1" dirty="0" smtClean="0"/>
              <a:t>’</a:t>
            </a:r>
          </a:p>
          <a:p>
            <a:r>
              <a:rPr lang="nl-NL" sz="2800" b="1" i="1" dirty="0"/>
              <a:t>Wij zijn de kerstverlichting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44624"/>
            <a:ext cx="7680960" cy="890736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bijzonder bevoorrecht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freshgadgets.nl/wp-content/uploads/2013/11/kerstverlichting-rec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53195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134312"/>
          </a:xfrm>
        </p:spPr>
        <p:txBody>
          <a:bodyPr>
            <a:noAutofit/>
          </a:bodyPr>
          <a:lstStyle/>
          <a:p>
            <a:r>
              <a:rPr lang="nl-NL" sz="2400" dirty="0" err="1">
                <a:solidFill>
                  <a:srgbClr val="FFFF00"/>
                </a:solidFill>
              </a:rPr>
              <a:t>Nun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komm</a:t>
            </a:r>
            <a:r>
              <a:rPr lang="nl-NL" sz="2400" dirty="0">
                <a:solidFill>
                  <a:srgbClr val="FFFF00"/>
                </a:solidFill>
              </a:rPr>
              <a:t>, der Heiden Heiland,</a:t>
            </a:r>
          </a:p>
          <a:p>
            <a:r>
              <a:rPr lang="nl-NL" sz="2400" dirty="0">
                <a:solidFill>
                  <a:srgbClr val="FFFF00"/>
                </a:solidFill>
              </a:rPr>
              <a:t>Der </a:t>
            </a:r>
            <a:r>
              <a:rPr lang="nl-NL" sz="2400" dirty="0" err="1">
                <a:solidFill>
                  <a:srgbClr val="FFFF00"/>
                </a:solidFill>
              </a:rPr>
              <a:t>Jungfrauen</a:t>
            </a:r>
            <a:r>
              <a:rPr lang="nl-NL" sz="2400" dirty="0">
                <a:solidFill>
                  <a:srgbClr val="FFFF00"/>
                </a:solidFill>
              </a:rPr>
              <a:t> Kind </a:t>
            </a:r>
            <a:r>
              <a:rPr lang="nl-NL" sz="2400" dirty="0" err="1">
                <a:solidFill>
                  <a:srgbClr val="FFFF00"/>
                </a:solidFill>
              </a:rPr>
              <a:t>erkannt</a:t>
            </a:r>
            <a:r>
              <a:rPr lang="nl-NL" sz="2400" dirty="0">
                <a:solidFill>
                  <a:srgbClr val="FFFF00"/>
                </a:solidFill>
              </a:rPr>
              <a:t>!</a:t>
            </a:r>
          </a:p>
          <a:p>
            <a:r>
              <a:rPr lang="nl-NL" sz="2400" dirty="0" err="1">
                <a:solidFill>
                  <a:srgbClr val="FFFF00"/>
                </a:solidFill>
              </a:rPr>
              <a:t>Dass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sich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wundre</a:t>
            </a:r>
            <a:r>
              <a:rPr lang="nl-NL" sz="2400" dirty="0">
                <a:solidFill>
                  <a:srgbClr val="FFFF00"/>
                </a:solidFill>
              </a:rPr>
              <a:t> alle Welt,</a:t>
            </a:r>
          </a:p>
          <a:p>
            <a:r>
              <a:rPr lang="nl-NL" sz="2400" dirty="0" err="1">
                <a:solidFill>
                  <a:srgbClr val="FFFF00"/>
                </a:solidFill>
              </a:rPr>
              <a:t>Gott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solch</a:t>
            </a:r>
            <a:r>
              <a:rPr lang="nl-NL" sz="2400" dirty="0">
                <a:solidFill>
                  <a:srgbClr val="FFFF00"/>
                </a:solidFill>
              </a:rPr>
              <a:t>' </a:t>
            </a:r>
            <a:r>
              <a:rPr lang="nl-NL" sz="2400" dirty="0" err="1">
                <a:solidFill>
                  <a:srgbClr val="FFFF00"/>
                </a:solidFill>
              </a:rPr>
              <a:t>Geburt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ihm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bestellt</a:t>
            </a:r>
            <a:r>
              <a:rPr lang="nl-NL" sz="2400" dirty="0">
                <a:solidFill>
                  <a:srgbClr val="FFFF00"/>
                </a:solidFill>
              </a:rPr>
              <a:t>.</a:t>
            </a:r>
          </a:p>
          <a:p>
            <a:endParaRPr lang="nl-NL" sz="2400" dirty="0">
              <a:solidFill>
                <a:srgbClr val="FFFF00"/>
              </a:solidFill>
            </a:endParaRPr>
          </a:p>
          <a:p>
            <a:r>
              <a:rPr lang="nl-NL" sz="2400" u="sng">
                <a:solidFill>
                  <a:srgbClr val="FFFF00"/>
                </a:solidFill>
              </a:rPr>
              <a:t>Liedboek </a:t>
            </a:r>
            <a:r>
              <a:rPr lang="nl-NL" sz="2400" u="sng" smtClean="0">
                <a:solidFill>
                  <a:srgbClr val="FFFF00"/>
                </a:solidFill>
              </a:rPr>
              <a:t>122</a:t>
            </a:r>
            <a:endParaRPr lang="nl-NL" sz="2400" u="sng" dirty="0">
              <a:solidFill>
                <a:srgbClr val="FFFF00"/>
              </a:solidFill>
            </a:endParaRPr>
          </a:p>
          <a:p>
            <a:r>
              <a:rPr lang="nl-NL" sz="2400" dirty="0">
                <a:solidFill>
                  <a:srgbClr val="FFFF00"/>
                </a:solidFill>
              </a:rPr>
              <a:t>Komt tot ons, de wereld wacht,</a:t>
            </a:r>
          </a:p>
          <a:p>
            <a:r>
              <a:rPr lang="nl-NL" sz="2400" dirty="0">
                <a:solidFill>
                  <a:srgbClr val="FFFF00"/>
                </a:solidFill>
              </a:rPr>
              <a:t>Heiland, kom in onze nacht.</a:t>
            </a:r>
          </a:p>
          <a:p>
            <a:r>
              <a:rPr lang="nl-NL" sz="2400" dirty="0">
                <a:solidFill>
                  <a:srgbClr val="FFFF00"/>
                </a:solidFill>
              </a:rPr>
              <a:t>Licht dat in de nacht begint,</a:t>
            </a:r>
          </a:p>
          <a:p>
            <a:r>
              <a:rPr lang="nl-NL" sz="2400" dirty="0">
                <a:solidFill>
                  <a:srgbClr val="FFFF00"/>
                </a:solidFill>
              </a:rPr>
              <a:t>kind van God, Maria 's kind.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850032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Nun </a:t>
            </a:r>
            <a:r>
              <a:rPr lang="de-DE" dirty="0">
                <a:solidFill>
                  <a:srgbClr val="00B0F0"/>
                </a:solidFill>
              </a:rPr>
              <a:t>komm der Heiden </a:t>
            </a:r>
            <a:r>
              <a:rPr lang="de-DE" dirty="0" smtClean="0">
                <a:solidFill>
                  <a:srgbClr val="00B0F0"/>
                </a:solidFill>
              </a:rPr>
              <a:t>Heiland</a:t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>
                <a:solidFill>
                  <a:srgbClr val="00B0F0"/>
                </a:solidFill>
              </a:rPr>
              <a:t>[J.S</a:t>
            </a:r>
            <a:r>
              <a:rPr lang="de-DE" dirty="0">
                <a:solidFill>
                  <a:srgbClr val="00B0F0"/>
                </a:solidFill>
              </a:rPr>
              <a:t>. Bach - BWV </a:t>
            </a:r>
            <a:r>
              <a:rPr lang="de-DE" dirty="0" smtClean="0">
                <a:solidFill>
                  <a:srgbClr val="00B0F0"/>
                </a:solidFill>
              </a:rPr>
              <a:t>659]</a:t>
            </a:r>
            <a:r>
              <a:rPr lang="de-DE" dirty="0">
                <a:solidFill>
                  <a:srgbClr val="00B0F0"/>
                </a:solidFill>
                <a:hlinkClick r:id="rId2"/>
              </a:rPr>
              <a:t/>
            </a:r>
            <a:br>
              <a:rPr lang="de-DE" dirty="0">
                <a:solidFill>
                  <a:srgbClr val="00B0F0"/>
                </a:solidFill>
                <a:hlinkClick r:id="rId2"/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1027" name="Picture 3" descr="http://s2.imslp.org/images/thumb/pdfs/3d/41f51a31a50e8669289159f678eb8e40863af2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522443" cy="34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73" y="3140968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206320"/>
          </a:xfrm>
        </p:spPr>
        <p:txBody>
          <a:bodyPr>
            <a:normAutofit/>
          </a:bodyPr>
          <a:lstStyle/>
          <a:p>
            <a:r>
              <a:rPr lang="nl-NL" sz="2800" b="1" i="1" dirty="0"/>
              <a:t>Een mooi figuur, een knap gezicht</a:t>
            </a:r>
            <a:endParaRPr lang="nl-NL" sz="2800" dirty="0"/>
          </a:p>
          <a:p>
            <a:r>
              <a:rPr lang="nl-NL" sz="2800" b="1" i="1" dirty="0" smtClean="0"/>
              <a:t>Rachel </a:t>
            </a:r>
            <a:r>
              <a:rPr lang="nl-NL" sz="2800" b="1" i="1" dirty="0" err="1" smtClean="0"/>
              <a:t>stikjaloers</a:t>
            </a:r>
            <a:endParaRPr lang="nl-NL" sz="2800" b="1" i="1" dirty="0" smtClean="0"/>
          </a:p>
          <a:p>
            <a:r>
              <a:rPr lang="nl-NL" sz="2800" b="1" i="1" dirty="0" smtClean="0"/>
              <a:t>Niet </a:t>
            </a:r>
            <a:r>
              <a:rPr lang="nl-NL" sz="2800" b="1" i="1" dirty="0"/>
              <a:t>trots op de geboorte van de kerk</a:t>
            </a:r>
            <a:endParaRPr lang="nl-NL" sz="2800" dirty="0"/>
          </a:p>
          <a:p>
            <a:endParaRPr lang="nl-NL" sz="2800" b="1" i="1" dirty="0" smtClean="0"/>
          </a:p>
          <a:p>
            <a:r>
              <a:rPr lang="nl-NL" sz="2800" b="1" i="1" dirty="0" smtClean="0"/>
              <a:t>Driemaal </a:t>
            </a:r>
            <a:r>
              <a:rPr lang="nl-NL" sz="2800" b="1" i="1" dirty="0"/>
              <a:t>ingepeperd</a:t>
            </a:r>
            <a:endParaRPr lang="nl-NL" sz="2800" dirty="0"/>
          </a:p>
          <a:p>
            <a:r>
              <a:rPr lang="nl-NL" sz="2800" b="1" i="1" dirty="0"/>
              <a:t>Hij was en bleef nummer </a:t>
            </a:r>
            <a:r>
              <a:rPr lang="nl-NL" sz="2800" b="1" i="1" dirty="0" smtClean="0"/>
              <a:t>een</a:t>
            </a:r>
            <a:endParaRPr lang="nl-NL" sz="2800" dirty="0"/>
          </a:p>
          <a:p>
            <a:endParaRPr lang="en-US" sz="2800" b="1" i="1" dirty="0" smtClean="0"/>
          </a:p>
          <a:p>
            <a:endParaRPr lang="nl-NL" sz="2800" b="1" i="1" dirty="0" smtClean="0"/>
          </a:p>
          <a:p>
            <a:r>
              <a:rPr lang="nl-NL" sz="2800" b="1" i="1" dirty="0" smtClean="0"/>
              <a:t>Zó </a:t>
            </a:r>
            <a:r>
              <a:rPr lang="nl-NL" sz="2800" b="1" i="1" dirty="0"/>
              <a:t>het tegenovergestelde van Jezus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10668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zwaar gezondigd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134312"/>
          </a:xfrm>
        </p:spPr>
        <p:txBody>
          <a:bodyPr>
            <a:noAutofit/>
          </a:bodyPr>
          <a:lstStyle/>
          <a:p>
            <a:r>
              <a:rPr lang="nl-NL" sz="2800" dirty="0"/>
              <a:t> </a:t>
            </a:r>
            <a:r>
              <a:rPr lang="nl-NL" sz="2800" b="1" i="1" dirty="0"/>
              <a:t>Zocht Jakob een reden?</a:t>
            </a:r>
            <a:endParaRPr lang="nl-NL" sz="2800" dirty="0"/>
          </a:p>
          <a:p>
            <a:r>
              <a:rPr lang="nl-NL" sz="2800" b="1" i="1" dirty="0"/>
              <a:t>Alles volgens Gods </a:t>
            </a:r>
            <a:r>
              <a:rPr lang="nl-NL" sz="2800" b="1" i="1" dirty="0" smtClean="0"/>
              <a:t>plan</a:t>
            </a:r>
          </a:p>
          <a:p>
            <a:endParaRPr lang="nl-NL" sz="2800" dirty="0"/>
          </a:p>
          <a:p>
            <a:endParaRPr lang="nl-NL" sz="2800" b="1" i="1" dirty="0" smtClean="0"/>
          </a:p>
          <a:p>
            <a:r>
              <a:rPr lang="nl-NL" sz="2800" b="1" i="1" dirty="0" smtClean="0"/>
              <a:t>Op </a:t>
            </a:r>
            <a:r>
              <a:rPr lang="nl-NL" sz="2800" b="1" i="1" dirty="0"/>
              <a:t>Ruben kun je niet aan, </a:t>
            </a:r>
            <a:r>
              <a:rPr lang="nl-NL" sz="2800" b="1" i="1" dirty="0" err="1"/>
              <a:t>Juda</a:t>
            </a:r>
            <a:r>
              <a:rPr lang="nl-NL" sz="2800" b="1" i="1" dirty="0"/>
              <a:t> overtuigt</a:t>
            </a:r>
            <a:r>
              <a:rPr lang="nl-NL" sz="2800" dirty="0"/>
              <a:t> </a:t>
            </a:r>
          </a:p>
          <a:p>
            <a:r>
              <a:rPr lang="nl-NL" sz="2800" b="1" i="1" dirty="0"/>
              <a:t>Zo Ruben, zo </a:t>
            </a:r>
            <a:r>
              <a:rPr lang="nl-NL" sz="2800" b="1" i="1" dirty="0" err="1"/>
              <a:t>Rubenieten</a:t>
            </a:r>
            <a:endParaRPr lang="nl-NL" sz="2800" dirty="0"/>
          </a:p>
          <a:p>
            <a:endParaRPr lang="nl-NL" sz="2800" b="1" i="1" dirty="0" smtClean="0"/>
          </a:p>
          <a:p>
            <a:r>
              <a:rPr lang="nl-NL" sz="2800" b="1" i="1" dirty="0" smtClean="0"/>
              <a:t>Littekens </a:t>
            </a:r>
            <a:r>
              <a:rPr lang="nl-NL" sz="2800" b="1" i="1" dirty="0"/>
              <a:t>niet </a:t>
            </a:r>
            <a:r>
              <a:rPr lang="nl-NL" sz="2800" b="1" i="1" dirty="0" smtClean="0"/>
              <a:t>zomaar </a:t>
            </a:r>
            <a:r>
              <a:rPr lang="nl-NL" sz="2800" b="1" i="1" dirty="0"/>
              <a:t>negeren</a:t>
            </a:r>
            <a:endParaRPr lang="nl-NL" sz="2800" dirty="0"/>
          </a:p>
          <a:p>
            <a:r>
              <a:rPr lang="nl-NL" sz="2800" b="1" i="1" dirty="0"/>
              <a:t>In Gods stad plek voor iedereen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gestraft </a:t>
            </a:r>
            <a:r>
              <a:rPr lang="nl-NL" dirty="0">
                <a:solidFill>
                  <a:srgbClr val="FFFF00"/>
                </a:solidFill>
              </a:rPr>
              <a:t>en gezegend </a:t>
            </a:r>
          </a:p>
        </p:txBody>
      </p:sp>
      <p:pic>
        <p:nvPicPr>
          <p:cNvPr id="6146" name="Picture 2" descr="http://www.thebricktestament.com/genesis/jacob_and_joseph_die/gn49_03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59" y="69269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94</TotalTime>
  <Words>199</Words>
  <Application>Microsoft Office PowerPoint</Application>
  <PresentationFormat>Diavoorstelling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Mylar</vt:lpstr>
      <vt:lpstr>Ruben, Israëls oudste </vt:lpstr>
      <vt:lpstr>Ruben, Israëls oudste</vt:lpstr>
      <vt:lpstr>Ruben, Israëls oudste</vt:lpstr>
      <vt:lpstr>bijzonder bevoorrecht</vt:lpstr>
      <vt:lpstr>Nun komm der Heiden Heiland [J.S. Bach - BWV 659] </vt:lpstr>
      <vt:lpstr>zwaar gezondigd</vt:lpstr>
      <vt:lpstr>gestraft en gezegend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Ruben, Israëls oudste </dc:title>
  <dc:creator>Marten de Vries</dc:creator>
  <cp:lastModifiedBy>Marten de Vries</cp:lastModifiedBy>
  <cp:revision>10</cp:revision>
  <dcterms:created xsi:type="dcterms:W3CDTF">2014-11-29T22:04:56Z</dcterms:created>
  <dcterms:modified xsi:type="dcterms:W3CDTF">2015-07-01T08:35:01Z</dcterms:modified>
</cp:coreProperties>
</file>