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256" r:id="rId2"/>
    <p:sldId id="257" r:id="rId3"/>
    <p:sldId id="269" r:id="rId4"/>
    <p:sldId id="273" r:id="rId5"/>
    <p:sldId id="271" r:id="rId6"/>
    <p:sldId id="270" r:id="rId7"/>
    <p:sldId id="274" r:id="rId8"/>
    <p:sldId id="258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76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77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4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74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44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46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76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46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4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7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20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56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81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9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2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31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1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8352-CF9B-41D4-B90D-69E399EBBB87}" type="datetimeFigureOut">
              <a:rPr lang="nl-NL" smtClean="0"/>
              <a:t>20-5-2017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D1DC-A3E4-4AB7-AF33-DC01FD8A75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957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399" y="1102858"/>
            <a:ext cx="7588045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FFFF00"/>
                </a:solidFill>
              </a:rPr>
              <a:t>GOED DOEN</a:t>
            </a:r>
            <a:br>
              <a:rPr lang="nl-NL" b="1" dirty="0">
                <a:solidFill>
                  <a:srgbClr val="FFFF00"/>
                </a:solidFill>
              </a:rPr>
            </a:br>
            <a:r>
              <a:rPr lang="nl-NL" b="1" dirty="0">
                <a:solidFill>
                  <a:srgbClr val="FFFF00"/>
                </a:solidFill>
              </a:rPr>
              <a:t>DUURT HET LANGST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300751"/>
            <a:ext cx="7315200" cy="2971799"/>
          </a:xfrm>
        </p:spPr>
        <p:txBody>
          <a:bodyPr>
            <a:noAutofit/>
          </a:bodyPr>
          <a:lstStyle/>
          <a:p>
            <a:r>
              <a:rPr lang="nl-NL" sz="2800" dirty="0"/>
              <a:t>preek over</a:t>
            </a:r>
          </a:p>
          <a:p>
            <a:pPr algn="ctr"/>
            <a:r>
              <a:rPr lang="nl-NL" sz="2800" dirty="0">
                <a:solidFill>
                  <a:srgbClr val="FFC000"/>
                </a:solidFill>
              </a:rPr>
              <a:t>I Petrus 4,17-19</a:t>
            </a:r>
          </a:p>
          <a:p>
            <a:pPr algn="ctr"/>
            <a:endParaRPr lang="nl-NL" sz="2800" dirty="0">
              <a:solidFill>
                <a:srgbClr val="FFC000"/>
              </a:solidFill>
            </a:endParaRPr>
          </a:p>
          <a:p>
            <a:endParaRPr lang="nl-NL" sz="2800" dirty="0"/>
          </a:p>
          <a:p>
            <a:r>
              <a:rPr lang="nl-NL" sz="2800" dirty="0"/>
              <a:t>Bedum, 21 mei 2017</a:t>
            </a:r>
          </a:p>
          <a:p>
            <a:pPr algn="r"/>
            <a:r>
              <a:rPr lang="nl-NL" sz="2800" dirty="0"/>
              <a:t>ds. Marten de Vries</a:t>
            </a:r>
          </a:p>
        </p:txBody>
      </p:sp>
    </p:spTree>
    <p:extLst>
      <p:ext uri="{BB962C8B-B14F-4D97-AF65-F5344CB8AC3E}">
        <p14:creationId xmlns:p14="http://schemas.microsoft.com/office/powerpoint/2010/main" val="42601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2103" y="432378"/>
            <a:ext cx="7801897" cy="128089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inleiding (2/3)</a:t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2102" y="1482215"/>
            <a:ext cx="7617547" cy="531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u="sng" dirty="0">
                <a:solidFill>
                  <a:srgbClr val="92D050"/>
                </a:solidFill>
              </a:rPr>
              <a:t>geen bezwaar</a:t>
            </a:r>
          </a:p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2400" dirty="0"/>
              <a:t>De oudsten laten zich bijstaan door pastoraal medewerkers.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 het omzien naar de jeugd heeft de raad van oudsten </a:t>
            </a:r>
            <a:r>
              <a:rPr lang="nl-NL" sz="2400" dirty="0" err="1">
                <a:solidFill>
                  <a:srgbClr val="FFFF00"/>
                </a:solidFill>
              </a:rPr>
              <a:t>Fer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 err="1">
                <a:solidFill>
                  <a:srgbClr val="FFFF00"/>
                </a:solidFill>
              </a:rPr>
              <a:t>Ledelay</a:t>
            </a:r>
            <a:r>
              <a:rPr lang="nl-NL" sz="2400" dirty="0">
                <a:solidFill>
                  <a:srgbClr val="FFFF00"/>
                </a:solidFill>
              </a:rPr>
              <a:t> </a:t>
            </a:r>
            <a:r>
              <a:rPr lang="nl-NL" sz="2400" dirty="0"/>
              <a:t>aan de gemeente voorgesteld.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Niemand heeft tegen zijn aanstelling een bezwaar ingebracht.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0069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64226" y="434456"/>
            <a:ext cx="7728155" cy="128089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inleiding (3/3)</a:t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3677" y="1283374"/>
            <a:ext cx="8288599" cy="5374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u="sng" dirty="0">
                <a:solidFill>
                  <a:srgbClr val="92D050"/>
                </a:solidFill>
              </a:rPr>
              <a:t>betrouwbaar</a:t>
            </a:r>
          </a:p>
          <a:p>
            <a:pPr marL="0" indent="0">
              <a:buNone/>
            </a:pPr>
            <a:endParaRPr lang="nl-NL" sz="2400" u="sng" dirty="0"/>
          </a:p>
          <a:p>
            <a:pPr marL="0" indent="0">
              <a:buNone/>
            </a:pPr>
            <a:r>
              <a:rPr lang="nl-NL" sz="2400" dirty="0"/>
              <a:t>De gemeente moet weten dat wie met een mandaat van de kerk de jeugd begeleidt, betrouwbaar is.</a:t>
            </a:r>
          </a:p>
          <a:p>
            <a:pPr marL="0" indent="0">
              <a:buNone/>
            </a:pPr>
            <a:r>
              <a:rPr lang="nl-NL" sz="2400" dirty="0"/>
              <a:t>Dat hij</a:t>
            </a:r>
          </a:p>
          <a:p>
            <a:pPr>
              <a:buFontTx/>
              <a:buChar char="-"/>
            </a:pPr>
            <a:r>
              <a:rPr lang="nl-NL" sz="2400" dirty="0"/>
              <a:t>Gods Woord serieus neemt,</a:t>
            </a:r>
          </a:p>
          <a:p>
            <a:pPr>
              <a:buFontTx/>
              <a:buChar char="-"/>
            </a:pPr>
            <a:r>
              <a:rPr lang="nl-NL" sz="2400" dirty="0"/>
              <a:t>de aangenomen belijdenis van de kerk onderschrijft,</a:t>
            </a:r>
          </a:p>
          <a:p>
            <a:pPr>
              <a:buFontTx/>
              <a:buChar char="-"/>
            </a:pPr>
            <a:r>
              <a:rPr lang="nl-NL" sz="2400" dirty="0"/>
              <a:t>met eerbied voor God wil leven,</a:t>
            </a:r>
          </a:p>
          <a:p>
            <a:pPr>
              <a:buFontTx/>
              <a:buChar char="-"/>
            </a:pPr>
            <a:r>
              <a:rPr lang="nl-NL" sz="2400" dirty="0"/>
              <a:t>en van plan is om zijn taak trouw en integer uit te voeren.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Daarom volgt nu een aantal vragen.</a:t>
            </a:r>
          </a:p>
          <a:p>
            <a:pPr marL="0" indent="0">
              <a:buNone/>
            </a:pPr>
            <a:r>
              <a:rPr lang="nl-NL" sz="2400" dirty="0"/>
              <a:t> 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4580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2607" y="158892"/>
            <a:ext cx="7809272" cy="1280890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Vragen (1/2)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03" y="1300350"/>
            <a:ext cx="8760547" cy="5293894"/>
          </a:xfrm>
        </p:spPr>
        <p:txBody>
          <a:bodyPr>
            <a:normAutofit/>
          </a:bodyPr>
          <a:lstStyle/>
          <a:p>
            <a:pPr lvl="0"/>
            <a:r>
              <a:rPr lang="nl-NL" sz="2000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Aanvaard je de hele </a:t>
            </a:r>
            <a:r>
              <a:rPr lang="nl-NL" sz="2000" i="1" u="sng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Bijbel</a:t>
            </a:r>
            <a:r>
              <a:rPr lang="nl-NL" sz="2000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: Oude en Nieuwe Testament, als Gods betrouwbaar evangelie? </a:t>
            </a:r>
          </a:p>
          <a:p>
            <a:pPr lvl="1"/>
            <a:r>
              <a:rPr lang="nl-NL" i="1" u="sng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Verwerp</a:t>
            </a:r>
            <a:r>
              <a:rPr lang="nl-NL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je alles wat daarmee in strijd is? </a:t>
            </a:r>
          </a:p>
          <a:p>
            <a:pPr lvl="1"/>
            <a:r>
              <a:rPr lang="nl-NL" i="1" u="sng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Spreek</a:t>
            </a:r>
            <a:r>
              <a:rPr lang="nl-NL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je de jeugd vrijmoedig aan met Gods woorden?</a:t>
            </a:r>
          </a:p>
          <a:p>
            <a:pPr marL="457200" lvl="1" indent="0">
              <a:buNone/>
            </a:pPr>
            <a:endParaRPr lang="nl-NL" i="1" dirty="0"/>
          </a:p>
          <a:p>
            <a:pPr lvl="0"/>
            <a:r>
              <a:rPr lang="nl-NL" sz="2000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Onderschrijf je de inhoud van de </a:t>
            </a:r>
            <a:r>
              <a:rPr lang="nl-NL" sz="2000" i="1" u="sng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belijdenisgeschriften</a:t>
            </a:r>
            <a:r>
              <a:rPr lang="nl-NL" sz="2000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00"/>
                </a:highlight>
              </a:rPr>
              <a:t> die zijn aangenomen binnen het kerkverband waarvan onze gemeente deel uitmaakt?</a:t>
            </a:r>
          </a:p>
          <a:p>
            <a:pPr lvl="0"/>
            <a:endParaRPr lang="nl-NL" sz="20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nl-NL" sz="2000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Beloof je je in alle opzichten </a:t>
            </a:r>
            <a:r>
              <a:rPr lang="nl-NL" sz="2000" i="1" u="sng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respectabel</a:t>
            </a:r>
            <a:r>
              <a:rPr lang="nl-NL" sz="2000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 te gedragen </a:t>
            </a:r>
          </a:p>
          <a:p>
            <a:pPr lvl="0"/>
            <a:r>
              <a:rPr lang="nl-NL" sz="2000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zodat je </a:t>
            </a:r>
          </a:p>
          <a:p>
            <a:pPr lvl="1"/>
            <a:r>
              <a:rPr lang="nl-NL" i="1" u="sng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geen aanstoot</a:t>
            </a:r>
            <a:r>
              <a:rPr lang="nl-NL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 vormt en het geloof van jongeren in gevaar brengt</a:t>
            </a:r>
          </a:p>
          <a:p>
            <a:pPr lvl="1"/>
            <a:r>
              <a:rPr lang="nl-NL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maar juist een </a:t>
            </a:r>
            <a:r>
              <a:rPr lang="nl-NL" i="1" u="sng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voorbeeld</a:t>
            </a:r>
            <a:r>
              <a:rPr lang="nl-NL" i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00FFFF"/>
                </a:highlight>
              </a:rPr>
              <a:t>  bent door je levensstijl?</a:t>
            </a:r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29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35" y="239102"/>
            <a:ext cx="8911687" cy="1280890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Vragen (2/2)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955" y="1271728"/>
            <a:ext cx="8546695" cy="4860757"/>
          </a:xfrm>
        </p:spPr>
        <p:txBody>
          <a:bodyPr>
            <a:normAutofit/>
          </a:bodyPr>
          <a:lstStyle/>
          <a:p>
            <a:pPr lvl="0"/>
            <a:r>
              <a:rPr lang="nl-NL" sz="2000" i="1" dirty="0">
                <a:solidFill>
                  <a:schemeClr val="bg1"/>
                </a:solidFill>
                <a:highlight>
                  <a:srgbClr val="FFFF00"/>
                </a:highlight>
              </a:rPr>
              <a:t>Heb je de gemeente van Jezus Christus, waarbinnen je als pastoraal medewerker voor de jeugd zult </a:t>
            </a:r>
            <a:r>
              <a:rPr lang="nl-NL" sz="2000" i="1" dirty="0" err="1">
                <a:solidFill>
                  <a:schemeClr val="bg1"/>
                </a:solidFill>
                <a:highlight>
                  <a:srgbClr val="FFFF00"/>
                </a:highlight>
              </a:rPr>
              <a:t>functioneren,van</a:t>
            </a:r>
            <a:r>
              <a:rPr lang="nl-NL" sz="2000" i="1" dirty="0">
                <a:solidFill>
                  <a:schemeClr val="bg1"/>
                </a:solidFill>
                <a:highlight>
                  <a:srgbClr val="FFFF00"/>
                </a:highlight>
              </a:rPr>
              <a:t> harte </a:t>
            </a:r>
            <a:r>
              <a:rPr lang="nl-NL" sz="2000" i="1" u="sng" dirty="0">
                <a:solidFill>
                  <a:schemeClr val="bg1"/>
                </a:solidFill>
                <a:highlight>
                  <a:srgbClr val="FFFF00"/>
                </a:highlight>
              </a:rPr>
              <a:t>lief</a:t>
            </a:r>
            <a:r>
              <a:rPr lang="nl-NL" sz="2000" i="1" dirty="0">
                <a:solidFill>
                  <a:schemeClr val="bg1"/>
                </a:solidFill>
                <a:highlight>
                  <a:srgbClr val="FFFF00"/>
                </a:highlight>
              </a:rPr>
              <a:t>; </a:t>
            </a:r>
          </a:p>
          <a:p>
            <a:pPr lvl="0"/>
            <a:r>
              <a:rPr lang="nl-NL" sz="2000" i="1" dirty="0">
                <a:solidFill>
                  <a:schemeClr val="bg1"/>
                </a:solidFill>
                <a:highlight>
                  <a:srgbClr val="FFFF00"/>
                </a:highlight>
              </a:rPr>
              <a:t>en beloof je </a:t>
            </a:r>
            <a:r>
              <a:rPr lang="nl-NL" sz="2000" i="1" u="sng" dirty="0">
                <a:solidFill>
                  <a:schemeClr val="bg1"/>
                </a:solidFill>
                <a:highlight>
                  <a:srgbClr val="FFFF00"/>
                </a:highlight>
              </a:rPr>
              <a:t>zuinig</a:t>
            </a:r>
            <a:r>
              <a:rPr lang="nl-NL" sz="2000" i="1" dirty="0">
                <a:solidFill>
                  <a:schemeClr val="bg1"/>
                </a:solidFill>
                <a:highlight>
                  <a:srgbClr val="FFFF00"/>
                </a:highlight>
              </a:rPr>
              <a:t> te zijn op de schapen en lammeren van de Goede Herder?</a:t>
            </a:r>
          </a:p>
          <a:p>
            <a:pPr lvl="0"/>
            <a:endParaRPr lang="nl-NL" sz="1600" i="1" dirty="0">
              <a:solidFill>
                <a:schemeClr val="bg1"/>
              </a:solidFill>
            </a:endParaRPr>
          </a:p>
          <a:p>
            <a:pPr lvl="0"/>
            <a:r>
              <a:rPr lang="nl-NL" sz="2000" i="1" dirty="0">
                <a:solidFill>
                  <a:schemeClr val="bg1"/>
                </a:solidFill>
                <a:highlight>
                  <a:srgbClr val="00FF00"/>
                </a:highlight>
              </a:rPr>
              <a:t>Beloof je om, in </a:t>
            </a:r>
            <a:r>
              <a:rPr lang="nl-NL" sz="2000" i="1" u="sng" dirty="0">
                <a:solidFill>
                  <a:schemeClr val="bg1"/>
                </a:solidFill>
                <a:highlight>
                  <a:srgbClr val="00FF00"/>
                </a:highlight>
              </a:rPr>
              <a:t>samenwerking</a:t>
            </a:r>
            <a:r>
              <a:rPr lang="nl-NL" sz="2000" i="1" dirty="0">
                <a:solidFill>
                  <a:schemeClr val="bg1"/>
                </a:solidFill>
                <a:highlight>
                  <a:srgbClr val="00FF00"/>
                </a:highlight>
              </a:rPr>
              <a:t> met de </a:t>
            </a:r>
            <a:r>
              <a:rPr lang="nl-NL" sz="2000" i="1" dirty="0" err="1">
                <a:solidFill>
                  <a:schemeClr val="bg1"/>
                </a:solidFill>
                <a:highlight>
                  <a:srgbClr val="00FF00"/>
                </a:highlight>
              </a:rPr>
              <a:t>jeugdoudste</a:t>
            </a:r>
            <a:r>
              <a:rPr lang="nl-NL" sz="2000" i="1" dirty="0">
                <a:solidFill>
                  <a:schemeClr val="bg1"/>
                </a:solidFill>
                <a:highlight>
                  <a:srgbClr val="00FF00"/>
                </a:highlight>
              </a:rPr>
              <a:t>, de predikant en de andere leden van de jeugdraad, </a:t>
            </a:r>
          </a:p>
          <a:p>
            <a:pPr lvl="0"/>
            <a:r>
              <a:rPr lang="nl-NL" sz="2000" i="1" dirty="0">
                <a:solidFill>
                  <a:schemeClr val="bg1"/>
                </a:solidFill>
                <a:highlight>
                  <a:srgbClr val="00FF00"/>
                </a:highlight>
              </a:rPr>
              <a:t>de taak die je op je neemt </a:t>
            </a:r>
            <a:r>
              <a:rPr lang="nl-NL" sz="2000" i="1" u="sng" dirty="0">
                <a:solidFill>
                  <a:schemeClr val="bg1"/>
                </a:solidFill>
                <a:highlight>
                  <a:srgbClr val="00FF00"/>
                </a:highlight>
              </a:rPr>
              <a:t>enthousiast en ijverig </a:t>
            </a:r>
            <a:r>
              <a:rPr lang="nl-NL" sz="2000" i="1" dirty="0">
                <a:solidFill>
                  <a:schemeClr val="bg1"/>
                </a:solidFill>
                <a:highlight>
                  <a:srgbClr val="00FF00"/>
                </a:highlight>
              </a:rPr>
              <a:t>te behartigen?</a:t>
            </a:r>
          </a:p>
          <a:p>
            <a:pPr lvl="0"/>
            <a:endParaRPr lang="nl-NL" sz="1600" i="1" dirty="0">
              <a:solidFill>
                <a:schemeClr val="bg1"/>
              </a:solidFill>
            </a:endParaRPr>
          </a:p>
          <a:p>
            <a:pPr lvl="0"/>
            <a:r>
              <a:rPr lang="nl-NL" sz="2000" i="1" dirty="0">
                <a:solidFill>
                  <a:schemeClr val="bg1"/>
                </a:solidFill>
                <a:highlight>
                  <a:srgbClr val="00FFFF"/>
                </a:highlight>
              </a:rPr>
              <a:t>Beloof je </a:t>
            </a:r>
            <a:r>
              <a:rPr lang="nl-NL" sz="2000" i="1" u="sng" dirty="0">
                <a:solidFill>
                  <a:schemeClr val="bg1"/>
                </a:solidFill>
                <a:highlight>
                  <a:srgbClr val="00FFFF"/>
                </a:highlight>
              </a:rPr>
              <a:t>betrouwbaar</a:t>
            </a:r>
            <a:r>
              <a:rPr lang="nl-NL" sz="2000" i="1" dirty="0">
                <a:solidFill>
                  <a:schemeClr val="bg1"/>
                </a:solidFill>
                <a:highlight>
                  <a:srgbClr val="00FFFF"/>
                </a:highlight>
              </a:rPr>
              <a:t> te zijn zodat wat je wordt toevertrouwd </a:t>
            </a:r>
            <a:r>
              <a:rPr lang="nl-NL" sz="2000" i="1" u="sng" dirty="0">
                <a:solidFill>
                  <a:schemeClr val="bg1"/>
                </a:solidFill>
                <a:highlight>
                  <a:srgbClr val="00FFFF"/>
                </a:highlight>
              </a:rPr>
              <a:t>veilig</a:t>
            </a:r>
            <a:r>
              <a:rPr lang="nl-NL" sz="2000" i="1" dirty="0">
                <a:solidFill>
                  <a:schemeClr val="bg1"/>
                </a:solidFill>
                <a:highlight>
                  <a:srgbClr val="00FFFF"/>
                </a:highlight>
              </a:rPr>
              <a:t> bij je is?</a:t>
            </a:r>
            <a:endParaRPr lang="nl-NL" sz="1600" i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nl-NL" sz="1600" dirty="0"/>
          </a:p>
          <a:p>
            <a:pPr marL="0" indent="0" algn="ctr">
              <a:buNone/>
            </a:pPr>
            <a:r>
              <a:rPr lang="nl-NL" sz="2000" b="1" dirty="0"/>
              <a:t>Wat is hierop je antwoord, </a:t>
            </a:r>
            <a:r>
              <a:rPr lang="nl-NL" sz="2000" b="1"/>
              <a:t>broeder FERDINANT </a:t>
            </a:r>
            <a:r>
              <a:rPr lang="nl-NL" sz="2000" b="1" dirty="0"/>
              <a:t>LEDELAY?</a:t>
            </a:r>
          </a:p>
        </p:txBody>
      </p:sp>
      <p:sp>
        <p:nvSpPr>
          <p:cNvPr id="4" name="Rechthoek 3"/>
          <p:cNvSpPr/>
          <p:nvPr/>
        </p:nvSpPr>
        <p:spPr>
          <a:xfrm>
            <a:off x="5801771" y="6099832"/>
            <a:ext cx="3089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i="1" dirty="0">
                <a:solidFill>
                  <a:srgbClr val="FFFF00"/>
                </a:solidFill>
              </a:rPr>
              <a:t>Ja, dat beloof ik!</a:t>
            </a:r>
          </a:p>
        </p:txBody>
      </p:sp>
    </p:spTree>
    <p:extLst>
      <p:ext uri="{BB962C8B-B14F-4D97-AF65-F5344CB8AC3E}">
        <p14:creationId xmlns:p14="http://schemas.microsoft.com/office/powerpoint/2010/main" val="5183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7859" y="7784"/>
            <a:ext cx="7175089" cy="1280890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zegen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9826" y="1288674"/>
            <a:ext cx="8509823" cy="5392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Wees trouw in  je dienst. </a:t>
            </a:r>
          </a:p>
          <a:p>
            <a:pPr marL="0" indent="0">
              <a:buNone/>
            </a:pPr>
            <a:endParaRPr lang="nl-NL" sz="3000" dirty="0">
              <a:solidFill>
                <a:schemeClr val="accent3">
                  <a:lumMod val="20000"/>
                  <a:lumOff val="8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nl-NL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Houd vast aan het mysterie van het geloof, met een zuiver geweten.  </a:t>
            </a:r>
          </a:p>
          <a:p>
            <a:pPr marL="0" indent="0">
              <a:buNone/>
            </a:pPr>
            <a:endParaRPr lang="nl-NL" sz="3000" dirty="0">
              <a:solidFill>
                <a:schemeClr val="accent3">
                  <a:lumMod val="20000"/>
                  <a:lumOff val="80000"/>
                </a:schemeClr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nl-NL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Dan </a:t>
            </a:r>
          </a:p>
          <a:p>
            <a:pPr>
              <a:buFontTx/>
              <a:buChar char="-"/>
            </a:pPr>
            <a:r>
              <a:rPr lang="nl-NL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verwerf je aanzien </a:t>
            </a:r>
          </a:p>
          <a:p>
            <a:pPr>
              <a:buFontTx/>
              <a:buChar char="-"/>
            </a:pPr>
            <a:r>
              <a:rPr lang="nl-NL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en kun je door je geloof in Christus Jezus vrijuit spreken . </a:t>
            </a:r>
          </a:p>
          <a:p>
            <a:pPr marL="0" indent="0">
              <a:buNone/>
            </a:pPr>
            <a:endParaRPr lang="nl-NL" sz="3000" dirty="0">
              <a:solidFill>
                <a:schemeClr val="accent3">
                  <a:lumMod val="20000"/>
                  <a:lumOff val="80000"/>
                </a:schemeClr>
              </a:solidFill>
              <a:highlight>
                <a:srgbClr val="000000"/>
              </a:highlight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nl-NL" sz="3000" dirty="0">
              <a:solidFill>
                <a:schemeClr val="accent3">
                  <a:lumMod val="20000"/>
                  <a:lumOff val="80000"/>
                </a:schemeClr>
              </a:solidFill>
              <a:highlight>
                <a:srgbClr val="000000"/>
              </a:highlight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nl-NL" sz="3000" dirty="0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000000"/>
                </a:highlight>
                <a:latin typeface="Bell MT" panose="02020503060305020303" pitchFamily="18" charset="0"/>
              </a:rPr>
              <a:t>Amen.”</a:t>
            </a:r>
            <a:r>
              <a:rPr lang="nl-NL" sz="3000" dirty="0">
                <a:solidFill>
                  <a:schemeClr val="accent3">
                    <a:lumMod val="20000"/>
                    <a:lumOff val="80000"/>
                  </a:schemeClr>
                </a:solidFill>
                <a:latin typeface="Bell MT" panose="02020503060305020303" pitchFamily="18" charset="0"/>
              </a:rPr>
              <a:t>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2827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101" y="646970"/>
            <a:ext cx="6589199" cy="1280890"/>
          </a:xfrm>
        </p:spPr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zingen (staande)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0427" y="1927860"/>
            <a:ext cx="7473750" cy="4006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psalm 79:5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4800" dirty="0">
                <a:solidFill>
                  <a:srgbClr val="FFFF00"/>
                </a:solidFill>
                <a:latin typeface="Brush Script MT" panose="03060802040406070304" pitchFamily="66" charset="0"/>
              </a:rPr>
              <a:t>“Dan zullen wij, de schapen…”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</a:t>
            </a:r>
          </a:p>
          <a:p>
            <a:pPr marL="0" indent="0" algn="r">
              <a:buNone/>
            </a:pPr>
            <a:endParaRPr lang="nl-NL" sz="2800" dirty="0"/>
          </a:p>
          <a:p>
            <a:pPr marL="0" indent="0" algn="r">
              <a:buNone/>
            </a:pPr>
            <a:endParaRPr lang="nl-NL" sz="2800" dirty="0"/>
          </a:p>
          <a:p>
            <a:pPr marL="0" indent="0" algn="r">
              <a:buNone/>
            </a:pPr>
            <a:endParaRPr lang="nl-NL" sz="2800" dirty="0"/>
          </a:p>
          <a:p>
            <a:pPr marL="0" indent="0" algn="r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3323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aanspraak gemeente</a:t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0861" y="1806677"/>
            <a:ext cx="8027169" cy="45299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800" b="1" u="sng" dirty="0"/>
              <a:t>Jongeren</a:t>
            </a:r>
            <a:r>
              <a:rPr lang="nl-NL" sz="2800" b="1" dirty="0"/>
              <a:t>:</a:t>
            </a:r>
          </a:p>
          <a:p>
            <a:pPr marL="0" indent="0">
              <a:buNone/>
            </a:pPr>
            <a:r>
              <a:rPr lang="nl-NL" sz="2800" b="1" dirty="0"/>
              <a:t>Ontvang deze broeder met respect om Jezus’ wil.</a:t>
            </a:r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r>
              <a:rPr lang="nl-NL" sz="2800" b="1" dirty="0"/>
              <a:t>Stel je open voor wat de Geest jullie in hem wil geven.</a:t>
            </a:r>
          </a:p>
          <a:p>
            <a:pPr marL="0" indent="0">
              <a:buNone/>
            </a:pPr>
            <a:endParaRPr lang="nl-NL" sz="2800" b="1" dirty="0"/>
          </a:p>
          <a:p>
            <a:pPr marL="0" indent="0">
              <a:buNone/>
            </a:pPr>
            <a:r>
              <a:rPr lang="nl-NL" sz="2800" b="1" u="sng" dirty="0"/>
              <a:t>Gemeente</a:t>
            </a:r>
            <a:r>
              <a:rPr lang="nl-NL" sz="2800" b="1" dirty="0"/>
              <a:t>:</a:t>
            </a:r>
          </a:p>
          <a:p>
            <a:pPr marL="0" indent="0">
              <a:buNone/>
            </a:pPr>
            <a:r>
              <a:rPr lang="nl-NL" sz="2800" b="1" dirty="0"/>
              <a:t>Draag hem in uw gebeden.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7457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543147"/>
            <a:ext cx="63779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FFFF00"/>
                </a:solidFill>
              </a:rPr>
              <a:t>GOED DOEN</a:t>
            </a:r>
            <a:br>
              <a:rPr lang="nl-NL" b="1" dirty="0">
                <a:solidFill>
                  <a:srgbClr val="FFFF00"/>
                </a:solidFill>
              </a:rPr>
            </a:br>
            <a:r>
              <a:rPr lang="nl-NL" b="1" dirty="0">
                <a:solidFill>
                  <a:srgbClr val="FFFF00"/>
                </a:solidFill>
              </a:rPr>
              <a:t>DUURT HET LANGST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1774233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/>
              <a:t>lijden hoort erbij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‘Mij, dus ook jullie’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je eigen ding te doen – mooier leven?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durf je op te vallen?</a:t>
            </a: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http://pcumc.info/wp-content/uploads/baptis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b="5760"/>
          <a:stretch/>
        </p:blipFill>
        <p:spPr bwMode="auto">
          <a:xfrm>
            <a:off x="1688382" y="3827207"/>
            <a:ext cx="7360061" cy="29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rgbClr val="FFFF00"/>
                </a:solidFill>
              </a:rPr>
              <a:t>GOED DOEN</a:t>
            </a:r>
            <a:br>
              <a:rPr lang="nl-NL" b="1" dirty="0">
                <a:solidFill>
                  <a:srgbClr val="FFFF00"/>
                </a:solidFill>
              </a:rPr>
            </a:br>
            <a:r>
              <a:rPr lang="nl-NL" b="1" dirty="0">
                <a:solidFill>
                  <a:srgbClr val="FFFF00"/>
                </a:solidFill>
              </a:rPr>
              <a:t>DUURT HET LANGST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1929091"/>
            <a:ext cx="7955280" cy="4069080"/>
          </a:xfrm>
        </p:spPr>
        <p:txBody>
          <a:bodyPr>
            <a:normAutofit/>
          </a:bodyPr>
          <a:lstStyle/>
          <a:p>
            <a:pPr lvl="0"/>
            <a:r>
              <a:rPr lang="nl-NL" sz="2800" dirty="0"/>
              <a:t>je doop schept verplichtingen</a:t>
            </a:r>
          </a:p>
          <a:p>
            <a:pPr lvl="0"/>
            <a:r>
              <a:rPr lang="nl-NL" sz="2800" dirty="0"/>
              <a:t>zonder God heb je geen leven</a:t>
            </a:r>
          </a:p>
          <a:p>
            <a:pPr lvl="0"/>
            <a:r>
              <a:rPr lang="nl-NL" sz="2800" dirty="0"/>
              <a:t>vertrouw Hem maar.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Picture 2" descr="https://c1.staticflickr.com/6/5323/9016289375_4cf880a20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71" y="2875936"/>
            <a:ext cx="3982064" cy="39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336670"/>
            <a:ext cx="6377940" cy="1293028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je doop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schept verplichtingen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1722612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goed recht, maar ook voorrecht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jíj moet je best doen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wat heb je met het water gedaan?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als parels schitteren</a:t>
            </a:r>
            <a:endParaRPr lang="nl-NL" sz="2800" dirty="0"/>
          </a:p>
          <a:p>
            <a:endParaRPr lang="nl-NL" sz="2400" dirty="0"/>
          </a:p>
        </p:txBody>
      </p:sp>
      <p:pic>
        <p:nvPicPr>
          <p:cNvPr id="1030" name="Picture 6" descr="http://images.knowing-jesus.com/w/900/50-PHILIPPIANS/Philippians%202-15%20Shine%20As%20Lights%20In%20The%20World%20bla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3"/>
          <a:stretch/>
        </p:blipFill>
        <p:spPr bwMode="auto">
          <a:xfrm>
            <a:off x="4159046" y="3322947"/>
            <a:ext cx="4905682" cy="346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425160"/>
            <a:ext cx="637794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zonder God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heb je geen leven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images.knowing-jesus.com/w/900/60-1%20PETER/1%20Peter%204-12%20Do%20Not%20Be%20Surpised%20At%20The%20Fiery%20Ordeals%20Which%20Are%20To%20Test%20You%20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88" y="3237271"/>
            <a:ext cx="4866354" cy="36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4755" y="1508761"/>
            <a:ext cx="7955280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‘goed doen’ is echt goed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vrijgemaakt leven</a:t>
            </a:r>
          </a:p>
          <a:p>
            <a:pPr marL="0" indent="0">
              <a:buNone/>
            </a:pPr>
            <a:r>
              <a:rPr lang="nl-NL" sz="2800" b="1" dirty="0"/>
              <a:t>last of lust, verdrietig of blij</a:t>
            </a:r>
            <a:endParaRPr lang="nl-NL" sz="2800" dirty="0"/>
          </a:p>
          <a:p>
            <a:pPr marL="0" indent="0">
              <a:buNone/>
            </a:pPr>
            <a:r>
              <a:rPr lang="nl-NL" sz="2800" b="1" dirty="0"/>
              <a:t>vuur dat niet verteert maar zuivert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799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vertrouw Hem maar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alles leuk en lekker?</a:t>
            </a:r>
          </a:p>
          <a:p>
            <a:pPr marL="0" indent="0">
              <a:buNone/>
            </a:pPr>
            <a:r>
              <a:rPr lang="nl-NL" sz="2800" b="1" dirty="0"/>
              <a:t>maak het verschil</a:t>
            </a:r>
          </a:p>
          <a:p>
            <a:pPr marL="0" indent="0">
              <a:buNone/>
            </a:pPr>
            <a:r>
              <a:rPr lang="nl-NL" sz="2800" b="1" dirty="0"/>
              <a:t>in deposito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1026" name="Picture 2" descr="http://www.cadeaugadget.nl/media/catalog/product/cache/1/image/1200x1200/9df78eab33525d08d6e5fb8d27136e95/k/l/kluis-spaarpot-blauw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2263"/>
          <a:stretch/>
        </p:blipFill>
        <p:spPr bwMode="auto">
          <a:xfrm>
            <a:off x="5338917" y="1809440"/>
            <a:ext cx="3667924" cy="49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94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5" y="1017643"/>
            <a:ext cx="7710076" cy="2618041"/>
          </a:xfrm>
        </p:spPr>
        <p:txBody>
          <a:bodyPr>
            <a:noAutofit/>
          </a:bodyPr>
          <a:lstStyle/>
          <a:p>
            <a:pPr algn="ctr"/>
            <a:r>
              <a:rPr lang="nl-N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Aanstelling</a:t>
            </a:r>
            <a:br>
              <a:rPr lang="nl-N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nl-N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nl-N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pastoraal</a:t>
            </a:r>
            <a:br>
              <a:rPr lang="nl-N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nl-NL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medewerker (Jeugd)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4546602"/>
            <a:ext cx="7315200" cy="685800"/>
          </a:xfrm>
        </p:spPr>
        <p:txBody>
          <a:bodyPr>
            <a:normAutofit lnSpcReduction="10000"/>
          </a:bodyPr>
          <a:lstStyle/>
          <a:p>
            <a:r>
              <a:rPr lang="nl-NL" sz="4400" dirty="0" err="1">
                <a:solidFill>
                  <a:srgbClr val="FFFF00"/>
                </a:solidFill>
              </a:rPr>
              <a:t>Fer</a:t>
            </a:r>
            <a:r>
              <a:rPr lang="nl-NL" sz="4400" dirty="0">
                <a:solidFill>
                  <a:srgbClr val="FFFF00"/>
                </a:solidFill>
              </a:rPr>
              <a:t> </a:t>
            </a:r>
            <a:r>
              <a:rPr lang="nl-NL" sz="4400" dirty="0" err="1">
                <a:solidFill>
                  <a:srgbClr val="FFFF00"/>
                </a:solidFill>
              </a:rPr>
              <a:t>Ledelay</a:t>
            </a:r>
            <a:endParaRPr lang="nl-NL" sz="4400" dirty="0">
              <a:solidFill>
                <a:srgbClr val="FFFF00"/>
              </a:solidFill>
            </a:endParaRPr>
          </a:p>
          <a:p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8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599" y="461878"/>
            <a:ext cx="7720782" cy="128089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inleiding (1/3)</a:t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599" y="1550008"/>
            <a:ext cx="7602799" cy="5077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u="sng" dirty="0">
                <a:solidFill>
                  <a:srgbClr val="92D050"/>
                </a:solidFill>
              </a:rPr>
              <a:t>Jezus Christus en zijn kerk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De kerk is van de Heer Jezus Christus.</a:t>
            </a:r>
          </a:p>
          <a:p>
            <a:pPr marL="0" indent="0">
              <a:buNone/>
            </a:pPr>
            <a:r>
              <a:rPr lang="nl-NL" sz="2400" dirty="0"/>
              <a:t>Hij wil zijn gemeente goede zorg geven.</a:t>
            </a:r>
          </a:p>
          <a:p>
            <a:pPr marL="0" indent="0">
              <a:buNone/>
            </a:pPr>
            <a:r>
              <a:rPr lang="nl-NL" sz="2400" dirty="0"/>
              <a:t>Zoals een Goede Herder zijn schapen.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 zijn pastorale of herderlijke zorg maakt Hij gebruik van mensen.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Om gemeenteleden te troosten, te vermanen of onderwijs te geven worden oudsten aangesteld.  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87592727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662</TotalTime>
  <Words>578</Words>
  <Application>Microsoft Office PowerPoint</Application>
  <PresentationFormat>Diavoorstelling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Bell MT</vt:lpstr>
      <vt:lpstr>Brush Script MT</vt:lpstr>
      <vt:lpstr>Century Gothic</vt:lpstr>
      <vt:lpstr>Condensspoor</vt:lpstr>
      <vt:lpstr>GOED DOEN DUURT HET LANGST </vt:lpstr>
      <vt:lpstr>GOED DOEN DUURT HET LANGST </vt:lpstr>
      <vt:lpstr>GOED DOEN DUURT HET LANGST </vt:lpstr>
      <vt:lpstr>je doop schept verplichtingen</vt:lpstr>
      <vt:lpstr>zonder God heb je geen leven </vt:lpstr>
      <vt:lpstr>vertrouw Hem maar</vt:lpstr>
      <vt:lpstr>PowerPoint-presentatie</vt:lpstr>
      <vt:lpstr>Aanstelling  pastoraal medewerker (Jeugd)</vt:lpstr>
      <vt:lpstr>inleiding (1/3) </vt:lpstr>
      <vt:lpstr>inleiding (2/3) </vt:lpstr>
      <vt:lpstr>inleiding (3/3) </vt:lpstr>
      <vt:lpstr>Vragen (1/2)</vt:lpstr>
      <vt:lpstr>Vragen (2/2)</vt:lpstr>
      <vt:lpstr>zegen </vt:lpstr>
      <vt:lpstr>zingen (staande)</vt:lpstr>
      <vt:lpstr>aanspraak gemeente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4</cp:revision>
  <dcterms:created xsi:type="dcterms:W3CDTF">2017-05-20T08:35:16Z</dcterms:created>
  <dcterms:modified xsi:type="dcterms:W3CDTF">2017-05-20T19:59:42Z</dcterms:modified>
</cp:coreProperties>
</file>