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11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en de Vries" userId="b57cd97b251b8e03" providerId="LiveId" clId="{70FED729-B50B-4536-A41A-E80390FC9F14}"/>
    <pc:docChg chg="modSld">
      <pc:chgData name="Marten de Vries" userId="b57cd97b251b8e03" providerId="LiveId" clId="{70FED729-B50B-4536-A41A-E80390FC9F14}" dt="2018-03-19T08:13:02.969" v="1"/>
      <pc:docMkLst>
        <pc:docMk/>
      </pc:docMkLst>
      <pc:sldChg chg="modSp modAnim">
        <pc:chgData name="Marten de Vries" userId="b57cd97b251b8e03" providerId="LiveId" clId="{70FED729-B50B-4536-A41A-E80390FC9F14}" dt="2018-03-19T08:13:02.969" v="1"/>
        <pc:sldMkLst>
          <pc:docMk/>
          <pc:sldMk cId="4155072023" sldId="260"/>
        </pc:sldMkLst>
        <pc:spChg chg="mod">
          <ac:chgData name="Marten de Vries" userId="b57cd97b251b8e03" providerId="LiveId" clId="{70FED729-B50B-4536-A41A-E80390FC9F14}" dt="2018-03-19T08:12:53.536" v="0" actId="113"/>
          <ac:spMkLst>
            <pc:docMk/>
            <pc:sldMk cId="4155072023" sldId="260"/>
            <ac:spMk id="3" creationId="{94AFC267-68EB-41EB-BAE9-DF8F286B5DA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7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2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8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596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6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94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03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642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5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7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7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1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03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09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F7458A3-C235-467B-AA6A-FD954085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9" b="26750"/>
          <a:stretch/>
        </p:blipFill>
        <p:spPr>
          <a:xfrm>
            <a:off x="3546748" y="182879"/>
            <a:ext cx="5562602" cy="33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BFA41F-6B25-4B8D-87FE-1AE0E195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00" y="3518569"/>
            <a:ext cx="5673327" cy="1373070"/>
          </a:xfrm>
        </p:spPr>
        <p:txBody>
          <a:bodyPr/>
          <a:lstStyle/>
          <a:p>
            <a:br>
              <a:rPr lang="en-US" sz="3600" b="1" dirty="0">
                <a:effectLst>
                  <a:reflection blurRad="6350" stA="60000" endA="900" endPos="60000" dist="29997" dir="5400000" sy="-100000" algn="bl"/>
                </a:effectLst>
              </a:rPr>
            </a:br>
            <a:br>
              <a:rPr lang="en-US" sz="3600" b="1" dirty="0">
                <a:effectLst>
                  <a:reflection blurRad="6350" stA="60000" endA="900" endPos="60000" dist="29997" dir="5400000" sy="-100000" algn="bl"/>
                </a:effectLst>
              </a:rPr>
            </a:br>
            <a:br>
              <a:rPr lang="en-US" sz="36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‘</a:t>
            </a:r>
            <a:r>
              <a:rPr lang="en-US" sz="3600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helemaal</a:t>
            </a:r>
            <a:r>
              <a:rPr lang="en-US" sz="36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tot </a:t>
            </a:r>
            <a:r>
              <a:rPr lang="en-US" sz="3600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aan</a:t>
            </a:r>
            <a:r>
              <a:rPr lang="en-US" sz="36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Illyrië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’</a:t>
            </a:r>
            <a:b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800" b="1" i="1" dirty="0">
                <a:effectLst>
                  <a:reflection blurRad="6350" stA="60000" endA="900" endPos="60000" dist="29997" dir="5400000" sy="-100000" algn="bl"/>
                </a:effectLst>
              </a:rPr>
              <a:t>’all the way around to Illyricum’</a:t>
            </a:r>
            <a:br>
              <a:rPr lang="nl-NL" dirty="0"/>
            </a:b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59FB5F-6BA5-4117-A41E-3A1453D90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241" y="4609699"/>
            <a:ext cx="8328959" cy="200446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nl-NL" sz="4100" dirty="0">
                <a:highlight>
                  <a:srgbClr val="800000"/>
                </a:highlight>
              </a:rPr>
              <a:t>preek over Romeinen 15,19b</a:t>
            </a:r>
          </a:p>
          <a:p>
            <a:pPr algn="ctr"/>
            <a:r>
              <a:rPr lang="nl-NL" sz="3600" i="1" dirty="0" err="1">
                <a:solidFill>
                  <a:srgbClr val="FFFF00"/>
                </a:solidFill>
                <a:highlight>
                  <a:srgbClr val="800000"/>
                </a:highlight>
              </a:rPr>
              <a:t>sermon</a:t>
            </a:r>
            <a:r>
              <a:rPr lang="nl-NL" sz="3600" i="1" dirty="0">
                <a:solidFill>
                  <a:srgbClr val="FFFF00"/>
                </a:solidFill>
                <a:highlight>
                  <a:srgbClr val="800000"/>
                </a:highlight>
              </a:rPr>
              <a:t> on Romans 15,19b</a:t>
            </a:r>
          </a:p>
          <a:p>
            <a:endParaRPr lang="nl-NL" sz="2400" dirty="0"/>
          </a:p>
          <a:p>
            <a:pPr algn="l"/>
            <a:r>
              <a:rPr lang="nl-NL" sz="3000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Bedum, 18 – 03 – 18</a:t>
            </a:r>
          </a:p>
          <a:p>
            <a:r>
              <a:rPr lang="nl-NL" sz="3000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ds./</a:t>
            </a:r>
            <a:r>
              <a:rPr lang="nl-NL" sz="3000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rev</a:t>
            </a:r>
            <a:r>
              <a:rPr lang="nl-NL" sz="3000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. Marten de Vries</a:t>
            </a:r>
          </a:p>
        </p:txBody>
      </p:sp>
    </p:spTree>
    <p:extLst>
      <p:ext uri="{BB962C8B-B14F-4D97-AF65-F5344CB8AC3E}">
        <p14:creationId xmlns:p14="http://schemas.microsoft.com/office/powerpoint/2010/main" val="32686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e Evangeliesatiecommissie van de GKv in Bedum organiseert">
            <a:extLst>
              <a:ext uri="{FF2B5EF4-FFF2-40B4-BE49-F238E27FC236}">
                <a16:creationId xmlns:a16="http://schemas.microsoft.com/office/drawing/2014/main" id="{F608BDC0-84E4-41E4-9366-AAB68EC83D2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 b="84789"/>
          <a:stretch/>
        </p:blipFill>
        <p:spPr bwMode="auto">
          <a:xfrm>
            <a:off x="838200" y="2811780"/>
            <a:ext cx="8308975" cy="40045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1E92F9-FB61-4B6E-A349-ADAAC79C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‘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helemaal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 tot 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aan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Illyrië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’</a:t>
            </a:r>
            <a:b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‘</a:t>
            </a:r>
            <a:r>
              <a:rPr lang="en-US" sz="2700" b="1" i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all the way around to Illyricum’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FC267-68EB-41EB-BAE9-DF8F286B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bijna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waar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hij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wezen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wilde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almost where he wanted to be</a:t>
            </a:r>
            <a:endParaRPr lang="nl-NL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witte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vlekken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jonge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kerken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white spots, young churches</a:t>
            </a:r>
            <a:endParaRPr lang="nl-NL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640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87DD6FB5-637A-425A-8DD9-6AA6BBFE51F4" descr="5673C5E6-C178-4B8B-8CB2-B5846D84F418@home">
            <a:extLst>
              <a:ext uri="{FF2B5EF4-FFF2-40B4-BE49-F238E27FC236}">
                <a16:creationId xmlns:a16="http://schemas.microsoft.com/office/drawing/2014/main" id="{3661E693-F990-430F-9257-47798C61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85" y="2781300"/>
            <a:ext cx="5773915" cy="4076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1E92F9-FB61-4B6E-A349-ADAAC79C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‘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helemaal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 tot 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aan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effectLst>
                  <a:reflection blurRad="6350" stA="60000" endA="900" endPos="60000" dist="29997" dir="5400000" sy="-100000" algn="bl"/>
                </a:effectLst>
              </a:rPr>
              <a:t>Illyrië</a:t>
            </a:r>
            <a: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  <a:t>’</a:t>
            </a:r>
            <a:b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‘</a:t>
            </a:r>
            <a:r>
              <a:rPr lang="en-US" sz="2700" b="1" i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all the way around to Illyricum</a:t>
            </a:r>
            <a:r>
              <a:rPr lang="en-US" b="1" i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’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FC267-68EB-41EB-BAE9-DF8F286B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" y="2336873"/>
            <a:ext cx="6887389" cy="359931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1]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geloof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is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niet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privé</a:t>
            </a:r>
            <a:endParaRPr lang="en-US" sz="2800" b="1" dirty="0">
              <a:solidFill>
                <a:srgbClr val="FFFF00"/>
              </a:solidFill>
              <a:highlight>
                <a:srgbClr val="800000"/>
              </a:highlight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FFFF00"/>
                </a:solidFill>
                <a:highlight>
                  <a:srgbClr val="800000"/>
                </a:highlight>
              </a:rPr>
              <a:t>	</a:t>
            </a:r>
            <a:r>
              <a:rPr lang="en-US" b="1" i="1" dirty="0">
                <a:highlight>
                  <a:srgbClr val="800000"/>
                </a:highlight>
              </a:rPr>
              <a:t>faith is not private</a:t>
            </a:r>
            <a:endParaRPr lang="nl-NL" sz="2000" i="1" dirty="0">
              <a:highlight>
                <a:srgbClr val="800000"/>
              </a:highlight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2] expect &amp; attempt</a:t>
            </a:r>
          </a:p>
          <a:p>
            <a:pPr marL="0" indent="0">
              <a:buNone/>
            </a:pPr>
            <a:r>
              <a:rPr lang="en-US" b="1" dirty="0">
                <a:highlight>
                  <a:srgbClr val="800000"/>
                </a:highlight>
              </a:rPr>
              <a:t>	</a:t>
            </a:r>
            <a:r>
              <a:rPr lang="en-US" b="1" i="1" dirty="0" err="1">
                <a:highlight>
                  <a:srgbClr val="800000"/>
                </a:highlight>
              </a:rPr>
              <a:t>verwacht</a:t>
            </a:r>
            <a:r>
              <a:rPr lang="en-US" b="1" i="1" dirty="0">
                <a:highlight>
                  <a:srgbClr val="800000"/>
                </a:highlight>
              </a:rPr>
              <a:t> en </a:t>
            </a:r>
            <a:r>
              <a:rPr lang="en-US" b="1" i="1" dirty="0" err="1">
                <a:highlight>
                  <a:srgbClr val="800000"/>
                </a:highlight>
              </a:rPr>
              <a:t>onderneem</a:t>
            </a:r>
            <a:endParaRPr lang="nl-NL" dirty="0">
              <a:highlight>
                <a:srgbClr val="800000"/>
              </a:highlight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3] wat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kan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ik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eraan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highlight>
                  <a:srgbClr val="800000"/>
                </a:highlight>
              </a:rPr>
              <a:t>doen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</a:rPr>
              <a:t>?</a:t>
            </a:r>
          </a:p>
          <a:p>
            <a:pPr marL="0" indent="0">
              <a:buNone/>
            </a:pPr>
            <a:r>
              <a:rPr lang="en-US" b="1" dirty="0">
                <a:highlight>
                  <a:srgbClr val="800000"/>
                </a:highlight>
              </a:rPr>
              <a:t>	</a:t>
            </a:r>
            <a:r>
              <a:rPr lang="en-US" b="1" i="1" dirty="0">
                <a:highlight>
                  <a:srgbClr val="800000"/>
                </a:highlight>
              </a:rPr>
              <a:t>what can I do about it?</a:t>
            </a:r>
            <a:endParaRPr lang="nl-NL" dirty="0">
              <a:highlight>
                <a:srgbClr val="800000"/>
              </a:highlight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017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poseren, foto, staand&#10;&#10;Beschrijving is gegenereerd met hoge betrouwbaarheid">
            <a:extLst>
              <a:ext uri="{FF2B5EF4-FFF2-40B4-BE49-F238E27FC236}">
                <a16:creationId xmlns:a16="http://schemas.microsoft.com/office/drawing/2014/main" id="{AA10313C-4C6A-41B0-ADC7-5FD3E33F5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1" b="4111"/>
          <a:stretch/>
        </p:blipFill>
        <p:spPr>
          <a:xfrm>
            <a:off x="4937760" y="784934"/>
            <a:ext cx="4145280" cy="5943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1E92F9-FB61-4B6E-A349-ADAAC79C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56" y="715128"/>
            <a:ext cx="6896534" cy="108093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geloof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is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niet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privé</a:t>
            </a:r>
            <a:b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700" b="1" i="1" dirty="0">
                <a:effectLst>
                  <a:reflection blurRad="6350" stA="60000" endA="900" endPos="60000" dist="29997" dir="5400000" sy="-100000" algn="bl"/>
                </a:effectLst>
              </a:rPr>
              <a:t>faith is not private</a:t>
            </a:r>
            <a:br>
              <a:rPr lang="nl-NL" dirty="0">
                <a:solidFill>
                  <a:srgbClr val="FFFF00"/>
                </a:solidFill>
              </a:rPr>
            </a:b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FC267-68EB-41EB-BAE9-DF8F286B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2269658"/>
            <a:ext cx="8244840" cy="4176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mensen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die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niet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om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gevraagd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hebben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people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who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did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not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ask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for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it</a:t>
            </a:r>
            <a:endParaRPr lang="nl-NL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niet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‘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wij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’ of ‘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zij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’, maar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Jezus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not ‘we’ or ‘they’ but Jesus</a:t>
            </a:r>
          </a:p>
          <a:p>
            <a:pPr marL="0" indent="0"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vrijmoedigheid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door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toewijding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boldness</a:t>
            </a:r>
            <a:r>
              <a:rPr lang="nl-NL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out of </a:t>
            </a:r>
            <a:r>
              <a:rPr lang="nl-NL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dedication</a:t>
            </a:r>
            <a:endParaRPr lang="nl-NL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een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dochter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die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er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wél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om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vraagt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a daughter who does ask for it</a:t>
            </a:r>
            <a:endParaRPr lang="nl-NL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51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E92F9-FB61-4B6E-A349-ADAAC79C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expect &amp; attempt</a:t>
            </a:r>
            <a:b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700" b="1" i="1" dirty="0" err="1">
                <a:effectLst>
                  <a:reflection blurRad="6350" stA="60000" endA="900" endPos="60000" dist="29997" dir="5400000" sy="-100000" algn="bl"/>
                </a:effectLst>
              </a:rPr>
              <a:t>verwacht</a:t>
            </a:r>
            <a:r>
              <a:rPr lang="en-US" sz="2700" b="1" i="1" dirty="0">
                <a:effectLst>
                  <a:reflection blurRad="6350" stA="60000" endA="900" endPos="60000" dist="29997" dir="5400000" sy="-100000" algn="bl"/>
                </a:effectLst>
              </a:rPr>
              <a:t> en </a:t>
            </a:r>
            <a:r>
              <a:rPr lang="en-US" sz="2700" b="1" i="1" dirty="0" err="1">
                <a:effectLst>
                  <a:reflection blurRad="6350" stA="60000" endA="900" endPos="60000" dist="29997" dir="5400000" sy="-100000" algn="bl"/>
                </a:effectLst>
              </a:rPr>
              <a:t>onderneem</a:t>
            </a:r>
            <a:br>
              <a:rPr lang="nl-NL" dirty="0"/>
            </a:br>
            <a:endParaRPr lang="nl-NL" dirty="0"/>
          </a:p>
        </p:txBody>
      </p:sp>
      <p:pic>
        <p:nvPicPr>
          <p:cNvPr id="1026" name="9F372252-6856-4378-B85F-B8B7B6D69E83" descr="CAD8D71E-33F5-42FD-A2EF-69D6822EBDD1@home">
            <a:extLst>
              <a:ext uri="{FF2B5EF4-FFF2-40B4-BE49-F238E27FC236}">
                <a16:creationId xmlns:a16="http://schemas.microsoft.com/office/drawing/2014/main" id="{52E732F7-1FFD-4798-A170-6D1A173F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54" y="15239"/>
            <a:ext cx="4896445" cy="346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FC267-68EB-41EB-BAE9-DF8F286B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" y="2095500"/>
            <a:ext cx="8382000" cy="4693921"/>
          </a:xfrm>
        </p:spPr>
        <p:txBody>
          <a:bodyPr>
            <a:normAutofit fontScale="85000" lnSpcReduction="20000"/>
          </a:bodyPr>
          <a:lstStyle/>
          <a:p>
            <a:endParaRPr lang="en-US" b="1" i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een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uitgekiende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strategie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a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cunning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strategy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een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gevestigde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partnergemeente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an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established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partner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church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via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allerlei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omtrekkende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bewegingen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through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all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kinds of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outflanking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moves</a:t>
            </a:r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‘de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volle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zegen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van Christus’</a:t>
            </a: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‘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the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fulness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of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Christ’s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blessing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’</a:t>
            </a:r>
          </a:p>
          <a:p>
            <a:pPr marL="0" indent="0">
              <a:buNone/>
            </a:pP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De ‘B’ van ‘Bedum’ en de ‘A’ van ‘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Albanië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’</a:t>
            </a:r>
          </a:p>
          <a:p>
            <a:pPr marL="0" indent="0">
              <a:buNone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the ‘B’ for ‘Bedum’ and the ‘A’ for ‘Albania’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endParaRPr lang="nl-NL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550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sresultaat voor expect great things from god attempt great things for god william carey">
            <a:extLst>
              <a:ext uri="{FF2B5EF4-FFF2-40B4-BE49-F238E27FC236}">
                <a16:creationId xmlns:a16="http://schemas.microsoft.com/office/drawing/2014/main" id="{E7222706-2B70-4D1D-9FE2-72F2D45FF1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60" y="3177540"/>
            <a:ext cx="5196840" cy="3680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1E92F9-FB61-4B6E-A349-ADAAC79C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wat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kan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ik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eraan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doen</a:t>
            </a:r>
            <a:r>
              <a:rPr lang="en-US" b="1" dirty="0">
                <a:solidFill>
                  <a:srgbClr val="FFFF00"/>
                </a:solidFill>
                <a:effectLst>
                  <a:reflection blurRad="6350" stA="60000" endA="900" endPos="60000" dist="29997" dir="5400000" sy="-100000" algn="bl"/>
                </a:effectLst>
              </a:rPr>
              <a:t>?</a:t>
            </a:r>
            <a:br>
              <a:rPr lang="en-US" b="1" dirty="0">
                <a:effectLst>
                  <a:reflection blurRad="6350" stA="60000" endA="900" endPos="60000" dist="29997" dir="5400000" sy="-100000" algn="bl"/>
                </a:effectLst>
              </a:rPr>
            </a:br>
            <a:r>
              <a:rPr lang="en-US" sz="2700" b="1" i="1" dirty="0">
                <a:effectLst>
                  <a:reflection blurRad="6350" stA="60000" endA="900" endPos="60000" dist="29997" dir="5400000" sy="-100000" algn="bl"/>
                </a:effectLst>
              </a:rPr>
              <a:t>what can I do about it?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FC267-68EB-41EB-BAE9-DF8F286B5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435932"/>
            <a:ext cx="7559040" cy="43001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preek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voor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eigen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parochie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preaching for own parish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vijftig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stoelen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,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tien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tafels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fifty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chairs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, ten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tables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materiële</a:t>
            </a:r>
            <a:r>
              <a:rPr lang="en-US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 </a:t>
            </a:r>
            <a:r>
              <a:rPr lang="en-US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mantelzorg</a:t>
            </a:r>
            <a:endParaRPr lang="en-US" sz="33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material volunteer care</a:t>
            </a:r>
          </a:p>
          <a:p>
            <a:pPr marL="0" indent="0">
              <a:buNone/>
            </a:pPr>
            <a:r>
              <a:rPr lang="nl-NL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iets anders met een </a:t>
            </a:r>
            <a:r>
              <a:rPr lang="nl-NL" sz="33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‘g</a:t>
            </a:r>
            <a:r>
              <a:rPr lang="nl-NL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’</a:t>
            </a: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not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paying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but 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praying</a:t>
            </a:r>
            <a:endParaRPr lang="nl-NL" sz="2800" i="1" dirty="0">
              <a:solidFill>
                <a:schemeClr val="accent6">
                  <a:lumMod val="50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nl-NL" sz="33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verder dan Bedum</a:t>
            </a:r>
          </a:p>
          <a:p>
            <a:pPr marL="0" indent="0">
              <a:buNone/>
            </a:pP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	</a:t>
            </a:r>
            <a:r>
              <a:rPr lang="nl-NL" sz="2800" i="1" dirty="0" err="1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beyond</a:t>
            </a:r>
            <a:r>
              <a:rPr lang="nl-NL" sz="2800" i="1" dirty="0">
                <a:solidFill>
                  <a:schemeClr val="accent6">
                    <a:lumMod val="50000"/>
                  </a:schemeClr>
                </a:solidFill>
                <a:highlight>
                  <a:srgbClr val="00FFFF"/>
                </a:highlight>
              </a:rPr>
              <a:t> Bedum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0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Berlijn</Template>
  <TotalTime>565</TotalTime>
  <Words>72</Words>
  <Application>Microsoft Office PowerPoint</Application>
  <PresentationFormat>Diavoorstelling (4:3)</PresentationFormat>
  <Paragraphs>50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9" baseType="lpstr">
      <vt:lpstr>Arial</vt:lpstr>
      <vt:lpstr>Trebuchet MS</vt:lpstr>
      <vt:lpstr>Berlijn</vt:lpstr>
      <vt:lpstr>   ‘helemaal tot aan Illyrië’ ’all the way around to Illyricum’ </vt:lpstr>
      <vt:lpstr>‘helemaal tot aan Illyrië’ ‘all the way around to Illyricum’ </vt:lpstr>
      <vt:lpstr>‘helemaal tot aan Illyrië’ ‘all the way around to Illyricum’ </vt:lpstr>
      <vt:lpstr>geloof is niet privé faith is not private </vt:lpstr>
      <vt:lpstr>expect &amp; attempt verwacht en onderneem </vt:lpstr>
      <vt:lpstr>wat kan ik eraan doen? what can I do about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‘helemaal tot aan Illyrië’</dc:title>
  <dc:creator>Marten de Vries</dc:creator>
  <cp:lastModifiedBy>Marten de Vries</cp:lastModifiedBy>
  <cp:revision>13</cp:revision>
  <dcterms:created xsi:type="dcterms:W3CDTF">2018-03-16T18:54:01Z</dcterms:created>
  <dcterms:modified xsi:type="dcterms:W3CDTF">2018-03-19T08:13:43Z</dcterms:modified>
</cp:coreProperties>
</file>