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0" r:id="rId3"/>
    <p:sldId id="281" r:id="rId4"/>
    <p:sldId id="277" r:id="rId5"/>
    <p:sldId id="28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A"/>
    <a:srgbClr val="FE1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0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9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7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E12A-118D-4F4F-ABD2-BAA6192CC0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13-6-2020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D918-29BE-4B0E-A3FA-2967C05E51A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 kan het volgende bevatten: 1 persoon">
            <a:extLst>
              <a:ext uri="{FF2B5EF4-FFF2-40B4-BE49-F238E27FC236}">
                <a16:creationId xmlns:a16="http://schemas.microsoft.com/office/drawing/2014/main" id="{B7AC9F45-2CD8-486E-A18E-BE2432D8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22" y="17686"/>
            <a:ext cx="5787578" cy="57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3F79C23A-892B-4283-80F9-A3D1A61C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52736"/>
            <a:ext cx="6477744" cy="1470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sz="8000" dirty="0">
                <a:solidFill>
                  <a:srgbClr val="FFFF00"/>
                </a:solidFill>
                <a:highlight>
                  <a:srgbClr val="FF0000"/>
                </a:highlight>
              </a:rPr>
              <a:t> David &amp; </a:t>
            </a:r>
            <a:r>
              <a:rPr lang="nl-NL" sz="8000" dirty="0" err="1">
                <a:solidFill>
                  <a:srgbClr val="FFFF00"/>
                </a:solidFill>
                <a:highlight>
                  <a:srgbClr val="FF0000"/>
                </a:highlight>
              </a:rPr>
              <a:t>Doëg</a:t>
            </a:r>
            <a:endParaRPr lang="nl-NL" sz="80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14" name="Ondertitel 13">
            <a:extLst>
              <a:ext uri="{FF2B5EF4-FFF2-40B4-BE49-F238E27FC236}">
                <a16:creationId xmlns:a16="http://schemas.microsoft.com/office/drawing/2014/main" id="{576B8258-658E-4400-8368-BDECBBD2E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3242840"/>
            <a:ext cx="6048672" cy="9782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nl-NL" sz="6000" dirty="0">
                <a:solidFill>
                  <a:srgbClr val="FF0000"/>
                </a:solidFill>
                <a:highlight>
                  <a:srgbClr val="FFFF00"/>
                </a:highlight>
              </a:rPr>
              <a:t>preek over Psalm 52</a:t>
            </a:r>
          </a:p>
          <a:p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E31359E-559E-425D-A6BC-54CCDBDD5EB1}"/>
              </a:ext>
            </a:extLst>
          </p:cNvPr>
          <p:cNvSpPr/>
          <p:nvPr/>
        </p:nvSpPr>
        <p:spPr>
          <a:xfrm>
            <a:off x="623392" y="5653697"/>
            <a:ext cx="1123324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200" dirty="0"/>
              <a:t>Martyriakerk Bedum, 14 juni 2020</a:t>
            </a:r>
          </a:p>
          <a:p>
            <a:pPr algn="r"/>
            <a:r>
              <a:rPr lang="nl-NL" sz="2800" dirty="0"/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8621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27BD032-4966-4323-A73B-02E459C4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  <a:t>DAVID EN DOËG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81F79A-9FF1-49FB-837D-F849CA0E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00201"/>
            <a:ext cx="3816424" cy="2764903"/>
          </a:xfrm>
          <a:solidFill>
            <a:srgbClr val="B3011A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7600" dirty="0">
                <a:solidFill>
                  <a:schemeClr val="bg1">
                    <a:lumMod val="95000"/>
                  </a:schemeClr>
                </a:solidFill>
              </a:rPr>
              <a:t>wat is ‘’t’?</a:t>
            </a:r>
          </a:p>
          <a:p>
            <a:pPr marL="0" indent="0">
              <a:buNone/>
            </a:pPr>
            <a:endParaRPr lang="nl-NL" sz="7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nl-NL" sz="7600" dirty="0">
                <a:solidFill>
                  <a:schemeClr val="bg1">
                    <a:lumMod val="95000"/>
                  </a:schemeClr>
                </a:solidFill>
              </a:rPr>
              <a:t>echte vijftiger</a:t>
            </a:r>
          </a:p>
          <a:p>
            <a:pPr marL="0" indent="0">
              <a:buNone/>
            </a:pPr>
            <a:endParaRPr lang="nl-NL" sz="7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nl-NL" sz="7600" dirty="0">
                <a:solidFill>
                  <a:schemeClr val="bg1">
                    <a:lumMod val="95000"/>
                  </a:schemeClr>
                </a:solidFill>
              </a:rPr>
              <a:t>God doet recht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Psalm 52 Commentary">
            <a:extLst>
              <a:ext uri="{FF2B5EF4-FFF2-40B4-BE49-F238E27FC236}">
                <a16:creationId xmlns:a16="http://schemas.microsoft.com/office/drawing/2014/main" id="{20D9FEF0-F223-4BEF-A1CA-819BEDB8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85" y="2060848"/>
            <a:ext cx="8534779" cy="4293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27BD032-4966-4323-A73B-02E459C4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sz="5400" dirty="0">
                <a:solidFill>
                  <a:srgbClr val="B3011A"/>
                </a:solidFill>
                <a:highlight>
                  <a:srgbClr val="00FF00"/>
                </a:highlight>
              </a:rPr>
              <a:t>DAVID</a:t>
            </a:r>
            <a:r>
              <a:rPr lang="nl-NL" sz="5400" dirty="0">
                <a:solidFill>
                  <a:srgbClr val="B3011A"/>
                </a:solidFill>
                <a:highlight>
                  <a:srgbClr val="FFFF00"/>
                </a:highlight>
              </a:rPr>
              <a:t> </a:t>
            </a:r>
            <a:r>
              <a:rPr lang="nl-NL" sz="5400" dirty="0">
                <a:solidFill>
                  <a:srgbClr val="FFFF00"/>
                </a:solidFill>
                <a:highlight>
                  <a:srgbClr val="B3011A"/>
                </a:highlight>
              </a:rPr>
              <a:t>&amp;</a:t>
            </a:r>
            <a:r>
              <a:rPr lang="nl-NL" sz="5400" dirty="0">
                <a:solidFill>
                  <a:srgbClr val="B3011A"/>
                </a:solidFill>
                <a:highlight>
                  <a:srgbClr val="FFFF00"/>
                </a:highlight>
              </a:rPr>
              <a:t> </a:t>
            </a:r>
            <a:r>
              <a:rPr lang="nl-NL" sz="5400" dirty="0">
                <a:solidFill>
                  <a:schemeClr val="bg1"/>
                </a:solidFill>
                <a:highlight>
                  <a:srgbClr val="FE1234"/>
                </a:highlight>
              </a:rPr>
              <a:t>DOËG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B81F79A-9FF1-49FB-837D-F849CA0E8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FE1234"/>
                </a:highlight>
              </a:rPr>
              <a:t>DOËG</a:t>
            </a: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B3011A"/>
                </a:highlight>
              </a:rPr>
              <a:t> VEROORDEELD</a:t>
            </a:r>
          </a:p>
          <a:p>
            <a:pPr marL="0" indent="0">
              <a:buNone/>
            </a:pPr>
            <a:endParaRPr lang="nl-NL" sz="4000" dirty="0">
              <a:solidFill>
                <a:schemeClr val="bg1">
                  <a:lumMod val="95000"/>
                </a:schemeClr>
              </a:solidFill>
              <a:highlight>
                <a:srgbClr val="B3011A"/>
              </a:highlight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B3011A"/>
                </a:solidFill>
                <a:highlight>
                  <a:srgbClr val="00FF00"/>
                </a:highlight>
              </a:rPr>
              <a:t>DAVID</a:t>
            </a:r>
            <a:r>
              <a:rPr lang="nl-NL" sz="4000" dirty="0">
                <a:solidFill>
                  <a:schemeClr val="bg1">
                    <a:lumMod val="95000"/>
                  </a:schemeClr>
                </a:solidFill>
                <a:highlight>
                  <a:srgbClr val="B3011A"/>
                </a:highlight>
              </a:rPr>
              <a:t> BEVOORDEELD</a:t>
            </a:r>
          </a:p>
          <a:p>
            <a:pPr marL="0" indent="0">
              <a:buNone/>
            </a:pPr>
            <a:endParaRPr lang="nl-NL" sz="3200" dirty="0">
              <a:solidFill>
                <a:schemeClr val="bg1">
                  <a:lumMod val="95000"/>
                </a:schemeClr>
              </a:solidFill>
              <a:highlight>
                <a:srgbClr val="B3011A"/>
              </a:highlight>
            </a:endParaRPr>
          </a:p>
        </p:txBody>
      </p:sp>
      <p:pic>
        <p:nvPicPr>
          <p:cNvPr id="2050" name="Picture 2" descr="TABPAGE31">
            <a:extLst>
              <a:ext uri="{FF2B5EF4-FFF2-40B4-BE49-F238E27FC236}">
                <a16:creationId xmlns:a16="http://schemas.microsoft.com/office/drawing/2014/main" id="{3D654988-F5BE-4F5E-B260-D60BCCDD3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297"/>
          <a:stretch/>
        </p:blipFill>
        <p:spPr bwMode="auto">
          <a:xfrm>
            <a:off x="5879976" y="2464146"/>
            <a:ext cx="5821081" cy="42680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858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nt de Gelder: Achimelek geeft het zwaard van Goliath aan David">
            <a:extLst>
              <a:ext uri="{FF2B5EF4-FFF2-40B4-BE49-F238E27FC236}">
                <a16:creationId xmlns:a16="http://schemas.microsoft.com/office/drawing/2014/main" id="{5E1DDD0D-C768-4CCB-A7A4-CEC35BB8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780928"/>
            <a:ext cx="5976664" cy="40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BF60618-700D-4A06-8ADF-0C2201E8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368152"/>
          </a:xfrm>
        </p:spPr>
        <p:txBody>
          <a:bodyPr>
            <a:noAutofit/>
          </a:bodyPr>
          <a:lstStyle/>
          <a:p>
            <a:br>
              <a:rPr lang="nl-NL" sz="5400" b="1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r>
              <a:rPr lang="nl-NL" sz="5400" b="1" dirty="0">
                <a:solidFill>
                  <a:srgbClr val="FE1234"/>
                </a:solidFill>
                <a:highlight>
                  <a:srgbClr val="FFFF00"/>
                </a:highlight>
              </a:rPr>
              <a:t>DOËG VEROORDEELD</a:t>
            </a:r>
            <a:b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b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endParaRPr lang="nl-NL" sz="5400" dirty="0">
              <a:solidFill>
                <a:srgbClr val="FE1234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08783-2FFD-4716-B92F-9571844A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340768"/>
            <a:ext cx="4046240" cy="3312368"/>
          </a:xfrm>
          <a:solidFill>
            <a:srgbClr val="B3011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rode soep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rood lampje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‘iedereen tegen mij’</a:t>
            </a:r>
          </a:p>
          <a:p>
            <a:pPr marL="0" indent="0">
              <a:buNone/>
            </a:pPr>
            <a:r>
              <a:rPr lang="nl-NL" sz="3600" dirty="0" err="1">
                <a:solidFill>
                  <a:schemeClr val="bg1"/>
                </a:solidFill>
              </a:rPr>
              <a:t>Gibea</a:t>
            </a:r>
            <a:r>
              <a:rPr lang="nl-NL" sz="3600" dirty="0">
                <a:solidFill>
                  <a:schemeClr val="bg1"/>
                </a:solidFill>
              </a:rPr>
              <a:t>? </a:t>
            </a:r>
            <a:r>
              <a:rPr lang="nl-NL" sz="3600" dirty="0" err="1">
                <a:solidFill>
                  <a:schemeClr val="bg1"/>
                </a:solidFill>
              </a:rPr>
              <a:t>Nob</a:t>
            </a:r>
            <a:r>
              <a:rPr lang="nl-NL" sz="3600" dirty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over lijken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035BDD-107C-4B17-83E0-C2977C89AFA7}"/>
              </a:ext>
            </a:extLst>
          </p:cNvPr>
          <p:cNvSpPr/>
          <p:nvPr/>
        </p:nvSpPr>
        <p:spPr>
          <a:xfrm>
            <a:off x="7536160" y="6300028"/>
            <a:ext cx="3816424" cy="369332"/>
          </a:xfrm>
          <a:prstGeom prst="rect">
            <a:avLst/>
          </a:prstGeom>
          <a:solidFill>
            <a:srgbClr val="FE1234"/>
          </a:solidFill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</a:rPr>
              <a:t>Arent de Gelder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</a:rPr>
              <a:t> 1645 – 1727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5F2443E-E7D9-49C4-8726-F9E160E9A7F7}"/>
              </a:ext>
            </a:extLst>
          </p:cNvPr>
          <p:cNvSpPr/>
          <p:nvPr/>
        </p:nvSpPr>
        <p:spPr>
          <a:xfrm>
            <a:off x="7896200" y="1430774"/>
            <a:ext cx="4176464" cy="2862322"/>
          </a:xfrm>
          <a:prstGeom prst="rect">
            <a:avLst/>
          </a:prstGeom>
          <a:solidFill>
            <a:srgbClr val="B3011A"/>
          </a:solidFill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middelaars gedood</a:t>
            </a:r>
          </a:p>
          <a:p>
            <a:r>
              <a:rPr lang="nl-NL" sz="3600" dirty="0">
                <a:solidFill>
                  <a:schemeClr val="bg1"/>
                </a:solidFill>
              </a:rPr>
              <a:t>priesterkiller </a:t>
            </a:r>
            <a:r>
              <a:rPr lang="nl-NL" sz="3600" dirty="0" err="1">
                <a:solidFill>
                  <a:schemeClr val="bg1"/>
                </a:solidFill>
              </a:rPr>
              <a:t>Doëg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grote vent hoor!</a:t>
            </a:r>
          </a:p>
          <a:p>
            <a:r>
              <a:rPr lang="nl-NL" sz="3600" dirty="0">
                <a:solidFill>
                  <a:schemeClr val="bg1"/>
                </a:solidFill>
              </a:rPr>
              <a:t>naakte feiten?</a:t>
            </a:r>
          </a:p>
          <a:p>
            <a:r>
              <a:rPr lang="nl-NL" sz="3600" dirty="0">
                <a:solidFill>
                  <a:schemeClr val="bg1"/>
                </a:solidFill>
              </a:rPr>
              <a:t>beest en Lam</a:t>
            </a:r>
          </a:p>
        </p:txBody>
      </p:sp>
    </p:spTree>
    <p:extLst>
      <p:ext uri="{BB962C8B-B14F-4D97-AF65-F5344CB8AC3E}">
        <p14:creationId xmlns:p14="http://schemas.microsoft.com/office/powerpoint/2010/main" val="559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200"/>
            </a:gs>
            <a:gs pos="31000">
              <a:srgbClr val="FF7A00"/>
            </a:gs>
            <a:gs pos="62000">
              <a:srgbClr val="FF0300"/>
            </a:gs>
            <a:gs pos="92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graphy/psalm 52 2 | Photo Body and Art">
            <a:extLst>
              <a:ext uri="{FF2B5EF4-FFF2-40B4-BE49-F238E27FC236}">
                <a16:creationId xmlns:a16="http://schemas.microsoft.com/office/drawing/2014/main" id="{3AF0E122-26C2-4366-8A2A-9009B7C4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2776"/>
            <a:ext cx="6048672" cy="31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BF60618-700D-4A06-8ADF-0C2201E8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r>
              <a:rPr lang="nl-NL" sz="5400" b="1" dirty="0">
                <a:solidFill>
                  <a:srgbClr val="FE1234"/>
                </a:solidFill>
                <a:highlight>
                  <a:srgbClr val="FFFF00"/>
                </a:highlight>
              </a:rPr>
              <a:t>DAVID BEVOORDEELD</a:t>
            </a:r>
            <a:br>
              <a:rPr lang="nl-NL" sz="5400" dirty="0">
                <a:solidFill>
                  <a:srgbClr val="FE1234"/>
                </a:solidFill>
                <a:highlight>
                  <a:srgbClr val="FFFF00"/>
                </a:highlight>
              </a:rPr>
            </a:br>
            <a:endParaRPr lang="nl-NL" sz="5400" dirty="0">
              <a:solidFill>
                <a:srgbClr val="FE1234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08783-2FFD-4716-B92F-9571844A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4048473"/>
            <a:ext cx="7070576" cy="2534889"/>
          </a:xfrm>
          <a:solidFill>
            <a:srgbClr val="B3011A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b</a:t>
            </a:r>
            <a:r>
              <a:rPr lang="nl-NL" sz="3600" dirty="0">
                <a:solidFill>
                  <a:schemeClr val="bg1"/>
                </a:solidFill>
              </a:rPr>
              <a:t>oosaardige </a:t>
            </a:r>
            <a:r>
              <a:rPr lang="nl-NL" sz="3600" dirty="0">
                <a:solidFill>
                  <a:srgbClr val="FFFF00"/>
                </a:solidFill>
              </a:rPr>
              <a:t>b</a:t>
            </a:r>
            <a:r>
              <a:rPr lang="nl-NL" sz="3600" dirty="0">
                <a:solidFill>
                  <a:schemeClr val="bg1"/>
                </a:solidFill>
              </a:rPr>
              <a:t>ullebakken </a:t>
            </a:r>
            <a:r>
              <a:rPr lang="nl-NL" sz="3600" dirty="0">
                <a:solidFill>
                  <a:srgbClr val="FFFF00"/>
                </a:solidFill>
              </a:rPr>
              <a:t>b</a:t>
            </a:r>
            <a:r>
              <a:rPr lang="nl-NL" sz="3600" dirty="0">
                <a:solidFill>
                  <a:schemeClr val="bg1"/>
                </a:solidFill>
              </a:rPr>
              <a:t>espot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ónt</a:t>
            </a:r>
            <a:r>
              <a:rPr lang="nl-NL" sz="3600" dirty="0">
                <a:solidFill>
                  <a:schemeClr val="bg1"/>
                </a:solidFill>
              </a:rPr>
              <a:t>-</a:t>
            </a:r>
            <a:r>
              <a:rPr lang="nl-NL" sz="3600" dirty="0" err="1">
                <a:solidFill>
                  <a:schemeClr val="bg1"/>
                </a:solidFill>
              </a:rPr>
              <a:t>worteld</a:t>
            </a:r>
            <a:r>
              <a:rPr lang="nl-NL" sz="3600" dirty="0">
                <a:solidFill>
                  <a:schemeClr val="bg1"/>
                </a:solidFill>
              </a:rPr>
              <a:t> versus </a:t>
            </a:r>
            <a:r>
              <a:rPr lang="nl-NL" sz="3600" dirty="0" err="1">
                <a:solidFill>
                  <a:srgbClr val="FFFF00"/>
                </a:solidFill>
              </a:rPr>
              <a:t>gé</a:t>
            </a:r>
            <a:r>
              <a:rPr lang="nl-NL" sz="3600" dirty="0" err="1">
                <a:solidFill>
                  <a:schemeClr val="bg1"/>
                </a:solidFill>
              </a:rPr>
              <a:t>-worteld</a:t>
            </a: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“uw koninkrijk </a:t>
            </a:r>
            <a:r>
              <a:rPr lang="nl-NL" sz="3600" dirty="0">
                <a:solidFill>
                  <a:srgbClr val="FFFF00"/>
                </a:solidFill>
              </a:rPr>
              <a:t>kóme</a:t>
            </a:r>
            <a:r>
              <a:rPr lang="nl-NL" sz="3600" dirty="0">
                <a:solidFill>
                  <a:schemeClr val="bg1"/>
                </a:solidFill>
              </a:rPr>
              <a:t>”, “want van U </a:t>
            </a:r>
            <a:r>
              <a:rPr lang="nl-NL" sz="3600" dirty="0">
                <a:solidFill>
                  <a:srgbClr val="FFFF00"/>
                </a:solidFill>
              </a:rPr>
              <a:t>ís</a:t>
            </a:r>
            <a:r>
              <a:rPr lang="nl-NL" sz="3600" dirty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samen</a:t>
            </a:r>
            <a:r>
              <a:rPr lang="nl-NL" sz="3600" dirty="0">
                <a:solidFill>
                  <a:srgbClr val="FFFF00"/>
                </a:solidFill>
              </a:rPr>
              <a:t>kómen</a:t>
            </a:r>
            <a:r>
              <a:rPr lang="nl-NL" sz="3600" dirty="0">
                <a:solidFill>
                  <a:schemeClr val="bg1"/>
                </a:solidFill>
              </a:rPr>
              <a:t>, </a:t>
            </a:r>
            <a:r>
              <a:rPr lang="nl-NL" sz="3600" dirty="0" err="1">
                <a:solidFill>
                  <a:schemeClr val="bg1"/>
                </a:solidFill>
              </a:rPr>
              <a:t>samen</a:t>
            </a:r>
            <a:r>
              <a:rPr lang="nl-NL" sz="3600" dirty="0" err="1">
                <a:solidFill>
                  <a:srgbClr val="FFFF00"/>
                </a:solidFill>
              </a:rPr>
              <a:t>zíngen</a:t>
            </a:r>
            <a:endParaRPr lang="nl-NL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103</Words>
  <Application>Microsoft Office PowerPoint</Application>
  <PresentationFormat>Breedbeeld</PresentationFormat>
  <Paragraphs>32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1_Kantoorthema</vt:lpstr>
      <vt:lpstr> David &amp; Doëg</vt:lpstr>
      <vt:lpstr>DAVID EN DOËG</vt:lpstr>
      <vt:lpstr>DAVID &amp; DOËG</vt:lpstr>
      <vt:lpstr> DOËG VEROORDEELD  </vt:lpstr>
      <vt:lpstr> DAVID BEVOORDEELD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39</cp:revision>
  <dcterms:created xsi:type="dcterms:W3CDTF">2016-02-04T09:35:55Z</dcterms:created>
  <dcterms:modified xsi:type="dcterms:W3CDTF">2020-06-13T12:07:05Z</dcterms:modified>
</cp:coreProperties>
</file>